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0" r:id="rId1"/>
  </p:sldMasterIdLst>
  <p:notesMasterIdLst>
    <p:notesMasterId r:id="rId37"/>
  </p:notesMasterIdLst>
  <p:sldIdLst>
    <p:sldId id="256" r:id="rId2"/>
    <p:sldId id="257" r:id="rId3"/>
    <p:sldId id="262" r:id="rId4"/>
    <p:sldId id="267" r:id="rId5"/>
    <p:sldId id="268" r:id="rId6"/>
    <p:sldId id="269" r:id="rId7"/>
    <p:sldId id="270" r:id="rId8"/>
    <p:sldId id="274" r:id="rId9"/>
    <p:sldId id="275" r:id="rId10"/>
    <p:sldId id="276" r:id="rId11"/>
    <p:sldId id="271" r:id="rId12"/>
    <p:sldId id="277" r:id="rId13"/>
    <p:sldId id="279" r:id="rId14"/>
    <p:sldId id="258" r:id="rId15"/>
    <p:sldId id="273" r:id="rId16"/>
    <p:sldId id="272" r:id="rId17"/>
    <p:sldId id="259" r:id="rId18"/>
    <p:sldId id="278" r:id="rId19"/>
    <p:sldId id="260" r:id="rId20"/>
    <p:sldId id="261" r:id="rId21"/>
    <p:sldId id="266" r:id="rId22"/>
    <p:sldId id="264" r:id="rId23"/>
    <p:sldId id="280" r:id="rId24"/>
    <p:sldId id="263" r:id="rId25"/>
    <p:sldId id="282" r:id="rId26"/>
    <p:sldId id="283" r:id="rId27"/>
    <p:sldId id="284" r:id="rId28"/>
    <p:sldId id="285" r:id="rId29"/>
    <p:sldId id="286" r:id="rId30"/>
    <p:sldId id="287" r:id="rId31"/>
    <p:sldId id="288" r:id="rId32"/>
    <p:sldId id="291" r:id="rId33"/>
    <p:sldId id="289" r:id="rId34"/>
    <p:sldId id="290" r:id="rId35"/>
    <p:sldId id="29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Portalatin" initials="KP" lastIdx="14" clrIdx="0">
    <p:extLst>
      <p:ext uri="{19B8F6BF-5375-455C-9EA6-DF929625EA0E}">
        <p15:presenceInfo xmlns:p15="http://schemas.microsoft.com/office/powerpoint/2012/main" userId="2e233f902bdb61b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2" d="100"/>
          <a:sy n="92" d="100"/>
        </p:scale>
        <p:origin x="49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11-19T17:25:19.709" idx="12">
    <p:pos x="10" y="10"/>
    <p:text>screenshots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4-11-19T17:25:10.085" idx="11">
    <p:pos x="10" y="10"/>
    <p:text>Table of progress</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B8883C-4D65-44EF-94DE-268D8687EF7A}" type="datetimeFigureOut">
              <a:rPr lang="en-US" smtClean="0"/>
              <a:t>11/20/2014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78E12-D7E8-4123-A4C1-7DE976113681}" type="slidenum">
              <a:rPr lang="en-US" smtClean="0"/>
              <a:t>‹#›</a:t>
            </a:fld>
            <a:endParaRPr lang="en-US"/>
          </a:p>
        </p:txBody>
      </p:sp>
    </p:spTree>
    <p:extLst>
      <p:ext uri="{BB962C8B-B14F-4D97-AF65-F5344CB8AC3E}">
        <p14:creationId xmlns:p14="http://schemas.microsoft.com/office/powerpoint/2010/main" val="221239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678E12-D7E8-4123-A4C1-7DE976113681}" type="slidenum">
              <a:rPr lang="en-US" smtClean="0"/>
              <a:t>14</a:t>
            </a:fld>
            <a:endParaRPr lang="en-US"/>
          </a:p>
        </p:txBody>
      </p:sp>
    </p:spTree>
    <p:extLst>
      <p:ext uri="{BB962C8B-B14F-4D97-AF65-F5344CB8AC3E}">
        <p14:creationId xmlns:p14="http://schemas.microsoft.com/office/powerpoint/2010/main" val="40251539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11/19/2014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1844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11/19/2014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6923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11/19/2014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5673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3451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11/19/2014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351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11/19/2014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7406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11/19/2014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035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11/19/2014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22338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11/19/2014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146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11/19/2014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2545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11/19/2014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4054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11/19/2014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788135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11/19/2014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258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11/19/2014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590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11/19/2014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7433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11/19/2014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2212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11/19/2014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69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11/19/2014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4581949"/>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developer.android.com/reference/android/view/ViewGroup.html" TargetMode="Externa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hyperlink" Target="http://en.wikipedia.org/wiki/Hope" TargetMode="External"/><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hyperlink" Target="http://en.wikipedia.org/wiki/Spring_(season)" TargetMode="External"/><Relationship Id="rId2" Type="http://schemas.openxmlformats.org/officeDocument/2006/relationships/image" Target="../media/image28.png"/><Relationship Id="rId16" Type="http://schemas.openxmlformats.org/officeDocument/2006/relationships/comments" Target="../comments/comment2.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hyperlink" Target="http://en.wikipedia.org/wiki/Youth" TargetMode="External"/><Relationship Id="rId5" Type="http://schemas.openxmlformats.org/officeDocument/2006/relationships/image" Target="../media/image31.png"/><Relationship Id="rId15" Type="http://schemas.openxmlformats.org/officeDocument/2006/relationships/hyperlink" Target="http://en.wikipedia.org/wiki/Devil" TargetMode="External"/><Relationship Id="rId10" Type="http://schemas.openxmlformats.org/officeDocument/2006/relationships/hyperlink" Target="http://en.wikipedia.org/wiki/Nature" TargetMode="External"/><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hyperlink" Target="http://en.wikipedia.org/wiki/Envy"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tmp"/><Relationship Id="rId1" Type="http://schemas.openxmlformats.org/officeDocument/2006/relationships/slideLayout" Target="../slideLayouts/slideLayout7.xml"/><Relationship Id="rId5" Type="http://schemas.openxmlformats.org/officeDocument/2006/relationships/image" Target="../media/image42.tmp"/><Relationship Id="rId4" Type="http://schemas.openxmlformats.org/officeDocument/2006/relationships/image" Target="../media/image41.tmp"/></Relationships>
</file>

<file path=ppt/slides/_rels/slide28.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31" y="1468613"/>
            <a:ext cx="9715115" cy="5213779"/>
          </a:xfrm>
          <a:prstGeom prst="rect">
            <a:avLst/>
          </a:prstGeom>
        </p:spPr>
      </p:pic>
      <p:sp>
        <p:nvSpPr>
          <p:cNvPr id="2" name="Title 1"/>
          <p:cNvSpPr>
            <a:spLocks noGrp="1"/>
          </p:cNvSpPr>
          <p:nvPr>
            <p:ph type="ctrTitle"/>
          </p:nvPr>
        </p:nvSpPr>
        <p:spPr/>
        <p:txBody>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Flock</a:t>
            </a:r>
            <a:endPar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3" name="Subtitle 2"/>
          <p:cNvSpPr>
            <a:spLocks noGrp="1"/>
          </p:cNvSpPr>
          <p:nvPr>
            <p:ph type="subTitle" idx="1"/>
          </p:nvPr>
        </p:nvSpPr>
        <p:spPr/>
        <p:txBody>
          <a:bodyPr/>
          <a:lstStyle/>
          <a:p>
            <a:r>
              <a:rPr lang="en-US" b="1" dirty="0" smtClean="0">
                <a:ln w="12700">
                  <a:solidFill>
                    <a:schemeClr val="accent5"/>
                  </a:solidFill>
                  <a:prstDash val="solid"/>
                </a:ln>
                <a:pattFill prst="ltDnDiag">
                  <a:fgClr>
                    <a:schemeClr val="accent5">
                      <a:lumMod val="60000"/>
                      <a:lumOff val="40000"/>
                    </a:schemeClr>
                  </a:fgClr>
                  <a:bgClr>
                    <a:schemeClr val="bg1"/>
                  </a:bgClr>
                </a:pattFill>
              </a:rPr>
              <a:t>Rideshare Application</a:t>
            </a:r>
            <a:endParaRPr lang="en-US" b="1" dirty="0">
              <a:ln w="12700">
                <a:solidFill>
                  <a:schemeClr val="accent5"/>
                </a:solidFill>
                <a:prstDash val="solid"/>
              </a:ln>
              <a:pattFill prst="ltDnDiag">
                <a:fgClr>
                  <a:schemeClr val="accent5">
                    <a:lumMod val="60000"/>
                    <a:lumOff val="40000"/>
                  </a:schemeClr>
                </a:fgClr>
                <a:bgClr>
                  <a:schemeClr val="bg1"/>
                </a:bgClr>
              </a:pattFill>
            </a:endParaRPr>
          </a:p>
        </p:txBody>
      </p:sp>
    </p:spTree>
    <p:extLst>
      <p:ext uri="{BB962C8B-B14F-4D97-AF65-F5344CB8AC3E}">
        <p14:creationId xmlns:p14="http://schemas.microsoft.com/office/powerpoint/2010/main" val="35000350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0280" y="832239"/>
            <a:ext cx="7555230" cy="52163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282929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173" y="1725930"/>
            <a:ext cx="7906195" cy="3485276"/>
          </a:xfrm>
          <a:prstGeom prst="rect">
            <a:avLst/>
          </a:prstGeom>
        </p:spPr>
      </p:pic>
      <p:sp>
        <p:nvSpPr>
          <p:cNvPr id="2" name="Title 1"/>
          <p:cNvSpPr>
            <a:spLocks noGrp="1"/>
          </p:cNvSpPr>
          <p:nvPr>
            <p:ph type="title" idx="4294967295"/>
          </p:nvPr>
        </p:nvSpPr>
        <p:spPr>
          <a:xfrm>
            <a:off x="171941" y="4674359"/>
            <a:ext cx="12549649" cy="1703581"/>
          </a:xfrm>
        </p:spPr>
        <p:txBody>
          <a:bodyPr/>
          <a:lstStyle/>
          <a:p>
            <a:r>
              <a:rPr lang="en-US" sz="4800" b="1" dirty="0" smtClean="0">
                <a:ln w="13462">
                  <a:solidFill>
                    <a:schemeClr val="bg1"/>
                  </a:solidFill>
                  <a:prstDash val="solid"/>
                </a:ln>
                <a:effectLst>
                  <a:outerShdw dist="38100" dir="2700000" algn="bl" rotWithShape="0">
                    <a:schemeClr val="accent5"/>
                  </a:outerShdw>
                </a:effectLst>
              </a:rPr>
              <a:t>Philadelphia Flocks.</a:t>
            </a:r>
            <a:endParaRPr lang="en-US" b="1" dirty="0">
              <a:ln w="13462">
                <a:solidFill>
                  <a:schemeClr val="bg1"/>
                </a:solidFill>
                <a:prstDash val="solid"/>
              </a:ln>
              <a:effectLst>
                <a:outerShdw dist="38100" dir="2700000" algn="bl" rotWithShape="0">
                  <a:schemeClr val="accent5"/>
                </a:outerShdw>
              </a:effectLst>
            </a:endParaRPr>
          </a:p>
        </p:txBody>
      </p:sp>
      <p:sp>
        <p:nvSpPr>
          <p:cNvPr id="6" name="TextBox 5"/>
          <p:cNvSpPr txBox="1"/>
          <p:nvPr/>
        </p:nvSpPr>
        <p:spPr>
          <a:xfrm>
            <a:off x="2453417" y="1038285"/>
            <a:ext cx="7600951"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Proud. Free. Migratory. Loud.</a:t>
            </a:r>
            <a:endParaRPr lang="en-US"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100467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100" y="1005041"/>
            <a:ext cx="6252209" cy="4623281"/>
          </a:xfrm>
          <a:prstGeom prst="rect">
            <a:avLst/>
          </a:prstGeom>
        </p:spPr>
      </p:pic>
    </p:spTree>
    <p:extLst>
      <p:ext uri="{BB962C8B-B14F-4D97-AF65-F5344CB8AC3E}">
        <p14:creationId xmlns:p14="http://schemas.microsoft.com/office/powerpoint/2010/main" val="27716601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Team D Development</a:t>
            </a:r>
            <a:endParaRPr lang="en-US" dirty="0"/>
          </a:p>
        </p:txBody>
      </p:sp>
      <p:sp>
        <p:nvSpPr>
          <p:cNvPr id="3" name="Subtitle 2"/>
          <p:cNvSpPr>
            <a:spLocks noGrp="1"/>
          </p:cNvSpPr>
          <p:nvPr>
            <p:ph type="subTitle" idx="1"/>
          </p:nvPr>
        </p:nvSpPr>
        <p:spPr/>
        <p:txBody>
          <a:bodyPr/>
          <a:lstStyle/>
          <a:p>
            <a:r>
              <a:rPr lang="en-US" dirty="0" smtClean="0"/>
              <a:t>Flock Rideshare App</a:t>
            </a:r>
            <a:endParaRPr lang="en-US" dirty="0"/>
          </a:p>
        </p:txBody>
      </p:sp>
    </p:spTree>
    <p:extLst>
      <p:ext uri="{BB962C8B-B14F-4D97-AF65-F5344CB8AC3E}">
        <p14:creationId xmlns:p14="http://schemas.microsoft.com/office/powerpoint/2010/main" val="21809794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66321" y="559148"/>
            <a:ext cx="4510722" cy="923330"/>
          </a:xfrm>
          <a:prstGeom prst="rect">
            <a:avLst/>
          </a:prstGeom>
          <a:noFill/>
        </p:spPr>
        <p:txBody>
          <a:bodyPr wrap="none" lIns="91440" tIns="45720" rIns="91440" bIns="45720">
            <a:spAutoFit/>
          </a:bodyPr>
          <a:lstStyle/>
          <a:p>
            <a:pPr algn="ctr"/>
            <a:r>
              <a:rPr lang="en-U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Android Studio</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TextBox 2"/>
          <p:cNvSpPr txBox="1"/>
          <p:nvPr/>
        </p:nvSpPr>
        <p:spPr>
          <a:xfrm>
            <a:off x="2171700" y="1645920"/>
            <a:ext cx="7692390" cy="923330"/>
          </a:xfrm>
          <a:prstGeom prst="rect">
            <a:avLst/>
          </a:prstGeom>
          <a:noFill/>
        </p:spPr>
        <p:txBody>
          <a:bodyPr wrap="square" rtlCol="0">
            <a:spAutoFit/>
          </a:bodyPr>
          <a:lstStyle/>
          <a:p>
            <a:r>
              <a:rPr lang="en-US" dirty="0" smtClean="0">
                <a:solidFill>
                  <a:srgbClr val="C00000"/>
                </a:solidFill>
              </a:rPr>
              <a:t>Team D is using some tools outside the standard repertoire (Eclipse) to complete this project.  As a member of Team D it is crucial to familiarize yourself with this technology.  </a:t>
            </a:r>
            <a:endParaRPr lang="en-US" dirty="0">
              <a:solidFill>
                <a:srgbClr val="C0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546" y="2217153"/>
            <a:ext cx="1905000" cy="1905000"/>
          </a:xfrm>
          <a:prstGeom prst="rect">
            <a:avLst/>
          </a:prstGeom>
        </p:spPr>
      </p:pic>
      <p:sp>
        <p:nvSpPr>
          <p:cNvPr id="5" name="TextBox 4"/>
          <p:cNvSpPr txBox="1"/>
          <p:nvPr/>
        </p:nvSpPr>
        <p:spPr>
          <a:xfrm>
            <a:off x="2571750" y="4256425"/>
            <a:ext cx="7143750"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accent1">
                    <a:lumMod val="75000"/>
                  </a:schemeClr>
                </a:solidFill>
              </a:rPr>
              <a:t>Wikipedia:	</a:t>
            </a:r>
          </a:p>
          <a:p>
            <a:r>
              <a:rPr lang="en-US" b="1" dirty="0" smtClean="0">
                <a:solidFill>
                  <a:schemeClr val="accent1">
                    <a:lumMod val="75000"/>
                  </a:schemeClr>
                </a:solidFill>
              </a:rPr>
              <a:t>“</a:t>
            </a:r>
            <a:r>
              <a:rPr lang="en-US" b="1" dirty="0" smtClean="0"/>
              <a:t>Android </a:t>
            </a:r>
            <a:r>
              <a:rPr lang="en-US" b="1" dirty="0"/>
              <a:t>Studio</a:t>
            </a:r>
            <a:r>
              <a:rPr lang="en-US" dirty="0"/>
              <a:t> is an integrated development environment (IDE) for </a:t>
            </a:r>
            <a:r>
              <a:rPr lang="en-US" dirty="0" smtClean="0"/>
              <a:t>the </a:t>
            </a:r>
            <a:r>
              <a:rPr lang="en-US" b="1" dirty="0" smtClean="0"/>
              <a:t>Android</a:t>
            </a:r>
            <a:r>
              <a:rPr lang="en-US" dirty="0"/>
              <a:t> platform. It was announced on May 16, 2013 at the Google I/O conference by Google's Product Manager, Ellie Powers. </a:t>
            </a:r>
            <a:r>
              <a:rPr lang="en-US" b="1" dirty="0"/>
              <a:t>Android </a:t>
            </a:r>
            <a:r>
              <a:rPr lang="en-US" b="1" dirty="0" smtClean="0"/>
              <a:t>Studio </a:t>
            </a:r>
            <a:r>
              <a:rPr lang="en-US" dirty="0" smtClean="0"/>
              <a:t>is </a:t>
            </a:r>
            <a:r>
              <a:rPr lang="en-US" dirty="0"/>
              <a:t>available for developers to try (for free</a:t>
            </a:r>
            <a:r>
              <a:rPr lang="en-US" dirty="0" smtClean="0"/>
              <a:t>).</a:t>
            </a:r>
            <a:r>
              <a:rPr lang="en-US" dirty="0" smtClean="0">
                <a:solidFill>
                  <a:schemeClr val="accent1">
                    <a:lumMod val="75000"/>
                  </a:schemeClr>
                </a:solidFill>
              </a:rPr>
              <a:t>”</a:t>
            </a:r>
            <a:endParaRPr lang="en-US" dirty="0">
              <a:solidFill>
                <a:schemeClr val="accent1">
                  <a:lumMod val="75000"/>
                </a:schemeClr>
              </a:solidFill>
            </a:endParaRPr>
          </a:p>
          <a:p>
            <a:endParaRPr lang="en-US" dirty="0"/>
          </a:p>
        </p:txBody>
      </p:sp>
    </p:spTree>
    <p:extLst>
      <p:ext uri="{BB962C8B-B14F-4D97-AF65-F5344CB8AC3E}">
        <p14:creationId xmlns:p14="http://schemas.microsoft.com/office/powerpoint/2010/main" val="33689338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63" y="674597"/>
            <a:ext cx="9752793" cy="5485946"/>
          </a:xfrm>
          <a:prstGeom prst="rect">
            <a:avLst/>
          </a:prstGeom>
        </p:spPr>
      </p:pic>
    </p:spTree>
    <p:extLst>
      <p:ext uri="{BB962C8B-B14F-4D97-AF65-F5344CB8AC3E}">
        <p14:creationId xmlns:p14="http://schemas.microsoft.com/office/powerpoint/2010/main" val="9135856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69030" y="708660"/>
            <a:ext cx="4194810"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b="1" dirty="0" smtClean="0">
                <a:solidFill>
                  <a:srgbClr val="C00000"/>
                </a:solidFill>
                <a:latin typeface="+mj-lt"/>
              </a:rPr>
              <a:t>Reasons to use Android Studio</a:t>
            </a:r>
            <a:endParaRPr lang="en-US" sz="2400" b="1" dirty="0">
              <a:solidFill>
                <a:srgbClr val="C00000"/>
              </a:solidFill>
              <a:latin typeface="+mj-lt"/>
            </a:endParaRPr>
          </a:p>
        </p:txBody>
      </p:sp>
      <p:sp>
        <p:nvSpPr>
          <p:cNvPr id="4" name="TextBox 3"/>
          <p:cNvSpPr txBox="1"/>
          <p:nvPr/>
        </p:nvSpPr>
        <p:spPr>
          <a:xfrm>
            <a:off x="2103120" y="1737360"/>
            <a:ext cx="7829550" cy="397031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400" dirty="0" smtClean="0"/>
              <a:t>Drag and drop GUI designer.</a:t>
            </a:r>
          </a:p>
          <a:p>
            <a:pPr marL="285750" indent="-285750">
              <a:lnSpc>
                <a:spcPct val="150000"/>
              </a:lnSpc>
              <a:buFont typeface="Wingdings" panose="05000000000000000000" pitchFamily="2" charset="2"/>
              <a:buChar char="Ø"/>
            </a:pPr>
            <a:r>
              <a:rPr lang="en-US" sz="2400" dirty="0" smtClean="0"/>
              <a:t> Gradle Integration.</a:t>
            </a:r>
          </a:p>
          <a:p>
            <a:pPr marL="285750" indent="-285750">
              <a:lnSpc>
                <a:spcPct val="150000"/>
              </a:lnSpc>
              <a:buFont typeface="Wingdings" panose="05000000000000000000" pitchFamily="2" charset="2"/>
              <a:buChar char="Ø"/>
            </a:pPr>
            <a:r>
              <a:rPr lang="en-US" sz="2400" dirty="0" smtClean="0"/>
              <a:t>Native support for Google Cloud Platform.</a:t>
            </a:r>
          </a:p>
          <a:p>
            <a:pPr marL="285750" indent="-285750">
              <a:lnSpc>
                <a:spcPct val="150000"/>
              </a:lnSpc>
              <a:buFont typeface="Wingdings" panose="05000000000000000000" pitchFamily="2" charset="2"/>
              <a:buChar char="Ø"/>
            </a:pPr>
            <a:r>
              <a:rPr lang="en-US" sz="2400" dirty="0" smtClean="0"/>
              <a:t>Superior User Interface – IDE built specifically for Android Application Development.</a:t>
            </a:r>
          </a:p>
          <a:p>
            <a:pPr marL="285750" indent="-285750">
              <a:lnSpc>
                <a:spcPct val="150000"/>
              </a:lnSpc>
              <a:buFont typeface="Wingdings" panose="05000000000000000000" pitchFamily="2" charset="2"/>
              <a:buChar char="Ø"/>
            </a:pPr>
            <a:r>
              <a:rPr lang="en-US" sz="2400" dirty="0" smtClean="0"/>
              <a:t>Preview mode is in excellent shape.</a:t>
            </a:r>
          </a:p>
          <a:p>
            <a:endParaRPr lang="en-US" dirty="0" smtClean="0"/>
          </a:p>
          <a:p>
            <a:endParaRPr lang="en-US" dirty="0"/>
          </a:p>
        </p:txBody>
      </p:sp>
    </p:spTree>
    <p:extLst>
      <p:ext uri="{BB962C8B-B14F-4D97-AF65-F5344CB8AC3E}">
        <p14:creationId xmlns:p14="http://schemas.microsoft.com/office/powerpoint/2010/main" val="1142743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9608" y="2067982"/>
            <a:ext cx="9592732" cy="1932518"/>
          </a:xfrm>
        </p:spPr>
        <p:txBody>
          <a:bodyPr anchor="t">
            <a:normAutofit/>
          </a:bodyPr>
          <a:lstStyle/>
          <a:p>
            <a:pPr algn="l"/>
            <a:r>
              <a:rPr lang="en-US" sz="7200" dirty="0" smtClean="0">
                <a:solidFill>
                  <a:schemeClr val="accent2">
                    <a:lumMod val="75000"/>
                  </a:schemeClr>
                </a:solidFill>
              </a:rPr>
              <a:t>What is													?</a:t>
            </a:r>
            <a:endParaRPr lang="en-US" sz="7200" dirty="0">
              <a:solidFill>
                <a:schemeClr val="accent2">
                  <a:lumMod val="75000"/>
                </a:schemeClr>
              </a:solidFill>
            </a:endParaRPr>
          </a:p>
        </p:txBody>
      </p:sp>
      <p:sp>
        <p:nvSpPr>
          <p:cNvPr id="3" name="Text Placeholder 2"/>
          <p:cNvSpPr>
            <a:spLocks noGrp="1"/>
          </p:cNvSpPr>
          <p:nvPr>
            <p:ph type="body" idx="1"/>
          </p:nvPr>
        </p:nvSpPr>
        <p:spPr/>
        <p:txBody>
          <a:bodyPr/>
          <a:lstStyle/>
          <a:p>
            <a:r>
              <a:rPr lang="en-US" b="1" dirty="0" smtClean="0"/>
              <a:t>Wikipedia: “Gradle</a:t>
            </a:r>
            <a:r>
              <a:rPr lang="en-US" dirty="0"/>
              <a:t> is a project automation tool that builds upon the concepts of Apache Ant and Apache Maven and introduces a Groovy-based domain-specific language (DSL) instead of the more traditional XML form of declaring the project </a:t>
            </a:r>
            <a:r>
              <a:rPr lang="en-US" dirty="0" smtClean="0"/>
              <a:t>configuration.</a:t>
            </a:r>
            <a:r>
              <a:rPr lang="en-US" b="1" dirty="0" smtClean="0"/>
              <a:t>”</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5330" y="2044698"/>
            <a:ext cx="5073947" cy="1418168"/>
          </a:xfrm>
          <a:prstGeom prst="rect">
            <a:avLst/>
          </a:prstGeom>
        </p:spPr>
      </p:pic>
    </p:spTree>
    <p:extLst>
      <p:ext uri="{BB962C8B-B14F-4D97-AF65-F5344CB8AC3E}">
        <p14:creationId xmlns:p14="http://schemas.microsoft.com/office/powerpoint/2010/main" val="14497521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6340" y="2274995"/>
            <a:ext cx="7961399" cy="1477328"/>
          </a:xfrm>
          <a:prstGeom prst="rect">
            <a:avLst/>
          </a:prstGeom>
          <a:noFill/>
        </p:spPr>
        <p:txBody>
          <a:bodyPr wrap="square" rtlCol="0">
            <a:spAutoFit/>
          </a:bodyPr>
          <a:lstStyle/>
          <a:p>
            <a:r>
              <a:rPr lang="en-US" dirty="0"/>
              <a:t>Software for building software</a:t>
            </a:r>
            <a:r>
              <a:rPr lang="en-US" dirty="0" smtClean="0"/>
              <a:t>. Default build tool for Android Studio. An advanced </a:t>
            </a:r>
            <a:r>
              <a:rPr lang="en-US" dirty="0"/>
              <a:t>build toolkit that manages dependencies </a:t>
            </a:r>
            <a:r>
              <a:rPr lang="en-US" dirty="0" smtClean="0"/>
              <a:t>and </a:t>
            </a:r>
            <a:r>
              <a:rPr lang="en-US" dirty="0"/>
              <a:t>allows </a:t>
            </a:r>
            <a:r>
              <a:rPr lang="en-US" dirty="0" smtClean="0"/>
              <a:t>user to </a:t>
            </a:r>
            <a:r>
              <a:rPr lang="en-US" dirty="0"/>
              <a:t>define custom build logic. </a:t>
            </a:r>
            <a:endParaRPr lang="en-US" dirty="0" smtClean="0"/>
          </a:p>
          <a:p>
            <a:endParaRPr lang="en-US" dirty="0" smtClean="0"/>
          </a:p>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340" y="1016846"/>
            <a:ext cx="3981450" cy="1112815"/>
          </a:xfrm>
          <a:prstGeom prst="rect">
            <a:avLst/>
          </a:prstGeom>
        </p:spPr>
      </p:pic>
      <p:sp>
        <p:nvSpPr>
          <p:cNvPr id="4" name="TextBox 3"/>
          <p:cNvSpPr txBox="1"/>
          <p:nvPr/>
        </p:nvSpPr>
        <p:spPr>
          <a:xfrm>
            <a:off x="2114550" y="3017521"/>
            <a:ext cx="7315200" cy="2431435"/>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sz="1600" i="1" dirty="0">
                <a:solidFill>
                  <a:srgbClr val="00B050"/>
                </a:solidFill>
                <a:latin typeface="+mj-lt"/>
              </a:rPr>
              <a:t>Build variants</a:t>
            </a:r>
            <a:r>
              <a:rPr lang="en-US" sz="1600" dirty="0">
                <a:latin typeface="+mj-lt"/>
              </a:rPr>
              <a:t>. </a:t>
            </a:r>
            <a:r>
              <a:rPr lang="en-US" sz="1600" dirty="0" smtClean="0"/>
              <a:t>Can build </a:t>
            </a:r>
            <a:r>
              <a:rPr lang="en-US" sz="1600" dirty="0"/>
              <a:t>different versions of your application without having to create a separate project for each of them.</a:t>
            </a:r>
          </a:p>
          <a:p>
            <a:pPr marL="285750" indent="-285750">
              <a:spcAft>
                <a:spcPts val="600"/>
              </a:spcAft>
              <a:buFont typeface="Wingdings" panose="05000000000000000000" pitchFamily="2" charset="2"/>
              <a:buChar char="Ø"/>
            </a:pPr>
            <a:r>
              <a:rPr lang="en-US" sz="1600" i="1" dirty="0">
                <a:solidFill>
                  <a:srgbClr val="00B050"/>
                </a:solidFill>
                <a:latin typeface="+mj-lt"/>
              </a:rPr>
              <a:t>Dependencies</a:t>
            </a:r>
            <a:r>
              <a:rPr lang="en-US" sz="1600" dirty="0">
                <a:latin typeface="+mj-lt"/>
              </a:rPr>
              <a:t>. </a:t>
            </a:r>
            <a:r>
              <a:rPr lang="en-US" sz="1600" dirty="0" smtClean="0"/>
              <a:t>Manages </a:t>
            </a:r>
            <a:r>
              <a:rPr lang="en-US" sz="1600" dirty="0"/>
              <a:t>project dependencies and supports dependencies from your local </a:t>
            </a:r>
            <a:r>
              <a:rPr lang="en-US" sz="1600" dirty="0" smtClean="0"/>
              <a:t>file system </a:t>
            </a:r>
            <a:r>
              <a:rPr lang="en-US" sz="1600" dirty="0"/>
              <a:t>and from remote </a:t>
            </a:r>
            <a:r>
              <a:rPr lang="en-US" sz="1600" dirty="0" smtClean="0"/>
              <a:t>repositories. Which means we don’t have </a:t>
            </a:r>
            <a:r>
              <a:rPr lang="en-US" sz="1600" dirty="0"/>
              <a:t>to search, download, and copy binary packages </a:t>
            </a:r>
            <a:r>
              <a:rPr lang="en-US" sz="1600" dirty="0" smtClean="0"/>
              <a:t>into the project </a:t>
            </a:r>
            <a:r>
              <a:rPr lang="en-US" sz="1600" dirty="0"/>
              <a:t>directory.</a:t>
            </a:r>
          </a:p>
          <a:p>
            <a:pPr marL="285750" indent="-285750">
              <a:buFont typeface="Wingdings" panose="05000000000000000000" pitchFamily="2" charset="2"/>
              <a:buChar char="Ø"/>
            </a:pPr>
            <a:r>
              <a:rPr lang="en-US" sz="1600" i="1" dirty="0" smtClean="0">
                <a:solidFill>
                  <a:srgbClr val="00B050"/>
                </a:solidFill>
                <a:latin typeface="+mj-lt"/>
              </a:rPr>
              <a:t>Testing</a:t>
            </a:r>
            <a:r>
              <a:rPr lang="en-US" sz="1600" dirty="0">
                <a:solidFill>
                  <a:srgbClr val="00B050"/>
                </a:solidFill>
                <a:latin typeface="+mj-lt"/>
              </a:rPr>
              <a:t>. </a:t>
            </a:r>
            <a:r>
              <a:rPr lang="en-US" sz="1600" dirty="0"/>
              <a:t>The build system generates a test APK from the test sources in your project, so you do not have to create a separate test project. The build system can run your tests during the build process.</a:t>
            </a:r>
          </a:p>
          <a:p>
            <a:endParaRPr lang="en-US" sz="1400" dirty="0"/>
          </a:p>
        </p:txBody>
      </p:sp>
    </p:spTree>
    <p:extLst>
      <p:ext uri="{BB962C8B-B14F-4D97-AF65-F5344CB8AC3E}">
        <p14:creationId xmlns:p14="http://schemas.microsoft.com/office/powerpoint/2010/main" val="12501748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61309" y="2368808"/>
            <a:ext cx="6096000" cy="2246769"/>
          </a:xfrm>
          <a:prstGeom prst="rect">
            <a:avLst/>
          </a:prstGeom>
        </p:spPr>
        <p:txBody>
          <a:bodyPr>
            <a:spAutoFit/>
          </a:bodyPr>
          <a:lstStyle/>
          <a:p>
            <a:r>
              <a:rPr lang="en-US" dirty="0" smtClean="0">
                <a:ln w="0"/>
                <a:solidFill>
                  <a:schemeClr val="accent1"/>
                </a:solidFill>
                <a:effectLst>
                  <a:outerShdw blurRad="38100" dist="25400" dir="5400000" algn="ctr" rotWithShape="0">
                    <a:srgbClr val="6E747A">
                      <a:alpha val="43000"/>
                    </a:srgbClr>
                  </a:outerShdw>
                </a:effectLst>
              </a:rPr>
              <a:t>Client uses soap to communicate with the server.</a:t>
            </a:r>
            <a:r>
              <a:rPr lang="en-US"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r>
              <a:rPr lang="en-US" b="1" dirty="0">
                <a:ln w="22225">
                  <a:solidFill>
                    <a:schemeClr val="accent2"/>
                  </a:solidFill>
                  <a:prstDash val="solid"/>
                </a:ln>
                <a:solidFill>
                  <a:schemeClr val="accent2">
                    <a:lumMod val="40000"/>
                    <a:lumOff val="60000"/>
                  </a:schemeClr>
                </a:solidFill>
              </a:rPr>
              <a:t>Wikipedia: </a:t>
            </a: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r>
              <a:rPr lang="en-US" b="1" dirty="0"/>
              <a:t>kSOAP</a:t>
            </a:r>
            <a:r>
              <a:rPr lang="en-US" dirty="0"/>
              <a:t> is a reputable library loved by developers who have the need to parse WSDL (Web Service Definition Language) and SOAP (Simple Object Access Protocol) messages.”</a:t>
            </a:r>
          </a:p>
          <a:p>
            <a:r>
              <a:rPr lang="en-US" dirty="0">
                <a:ln w="0"/>
                <a:solidFill>
                  <a:schemeClr val="accent1"/>
                </a:solidFill>
                <a:effectLst>
                  <a:outerShdw blurRad="38100" dist="25400" dir="5400000" algn="ctr" rotWithShape="0">
                    <a:srgbClr val="6E747A">
                      <a:alpha val="43000"/>
                    </a:srgbClr>
                  </a:outerShdw>
                </a:effectLst>
              </a:rPr>
              <a:t/>
            </a:r>
            <a:br>
              <a:rPr lang="en-US" dirty="0">
                <a:ln w="0"/>
                <a:solidFill>
                  <a:schemeClr val="accent1"/>
                </a:solidFill>
                <a:effectLst>
                  <a:outerShdw blurRad="38100" dist="25400" dir="5400000" algn="ctr" rotWithShape="0">
                    <a:srgbClr val="6E747A">
                      <a:alpha val="43000"/>
                    </a:srgbClr>
                  </a:outerShdw>
                </a:effectLst>
              </a:rPr>
            </a:br>
            <a:endParaRPr lang="en-US" dirty="0">
              <a:ln w="0"/>
              <a:solidFill>
                <a:schemeClr val="accent1"/>
              </a:solidFill>
              <a:effectLst>
                <a:outerShdw blurRad="38100" dist="25400" dir="5400000" algn="ctr" rotWithShape="0">
                  <a:srgbClr val="6E747A">
                    <a:alpha val="43000"/>
                  </a:srgbClr>
                </a:outerShdw>
              </a:effectLst>
            </a:endParaRPr>
          </a:p>
        </p:txBody>
      </p:sp>
      <p:sp>
        <p:nvSpPr>
          <p:cNvPr id="5" name="TextBox 4"/>
          <p:cNvSpPr txBox="1"/>
          <p:nvPr/>
        </p:nvSpPr>
        <p:spPr>
          <a:xfrm>
            <a:off x="2674620" y="1085850"/>
            <a:ext cx="6469380" cy="1077218"/>
          </a:xfrm>
          <a:prstGeom prst="rect">
            <a:avLst/>
          </a:prstGeom>
          <a:noFill/>
        </p:spPr>
        <p:txBody>
          <a:bodyPr wrap="square" rtlCol="0">
            <a:spAutoFit/>
          </a:bodyPr>
          <a:lstStyle/>
          <a:p>
            <a:pPr algn="ctr"/>
            <a:r>
              <a:rPr lang="en-US" sz="3200" dirty="0" smtClean="0">
                <a:solidFill>
                  <a:srgbClr val="00B050"/>
                </a:solidFill>
              </a:rPr>
              <a:t>How does Flock communicate with the server?</a:t>
            </a:r>
            <a:endParaRPr lang="en-US" dirty="0">
              <a:solidFill>
                <a:srgbClr val="00B050"/>
              </a:solidFill>
            </a:endParaRPr>
          </a:p>
        </p:txBody>
      </p:sp>
      <p:cxnSp>
        <p:nvCxnSpPr>
          <p:cNvPr id="7" name="Straight Connector 6"/>
          <p:cNvCxnSpPr/>
          <p:nvPr/>
        </p:nvCxnSpPr>
        <p:spPr>
          <a:xfrm>
            <a:off x="1131570" y="2151638"/>
            <a:ext cx="10024110"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4827" y="3723084"/>
            <a:ext cx="3908963" cy="2196465"/>
          </a:xfrm>
          <a:prstGeom prst="rect">
            <a:avLst/>
          </a:prstGeom>
        </p:spPr>
      </p:pic>
    </p:spTree>
    <p:extLst>
      <p:ext uri="{BB962C8B-B14F-4D97-AF65-F5344CB8AC3E}">
        <p14:creationId xmlns:p14="http://schemas.microsoft.com/office/powerpoint/2010/main" val="12971715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610" y="971550"/>
            <a:ext cx="9062404" cy="2660650"/>
          </a:xfrm>
        </p:spPr>
        <p:txBody>
          <a:bodyPr>
            <a:noAutofit/>
          </a:bodyPr>
          <a:lstStyle/>
          <a:p>
            <a:pPr algn="just"/>
            <a:r>
              <a:rPr lang="en-US" sz="28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(Uber and</a:t>
            </a:r>
            <a:r>
              <a:rPr lang="en-US" sz="2800" b="1" i="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a:t>
            </a:r>
            <a:r>
              <a:rPr lang="en-US" sz="28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the PPA should) sit </a:t>
            </a:r>
            <a:r>
              <a:rPr lang="en-US" sz="2800" b="1" dirty="0">
                <a:ln w="9525">
                  <a:solidFill>
                    <a:schemeClr val="bg1"/>
                  </a:solidFill>
                  <a:prstDash val="solid"/>
                </a:ln>
                <a:solidFill>
                  <a:schemeClr val="tx1"/>
                </a:solidFill>
                <a:effectLst>
                  <a:outerShdw blurRad="12700" dist="38100" dir="2700000" algn="tl" rotWithShape="0">
                    <a:schemeClr val="bg1">
                      <a:lumMod val="50000"/>
                    </a:schemeClr>
                  </a:outerShdw>
                </a:effectLst>
              </a:rPr>
              <a:t>down and figure out how to work in a 21st century environment here in the city of Philadelphia and really focus on customers and what customers </a:t>
            </a:r>
            <a:r>
              <a:rPr lang="en-US" sz="28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need	</a:t>
            </a:r>
            <a:r>
              <a:rPr lang="en-US" sz="28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rPr>
              <a:t>…</a:t>
            </a:r>
            <a:r>
              <a:rPr lang="en-US" sz="28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Philly </a:t>
            </a:r>
            <a:r>
              <a:rPr lang="en-US" sz="2800" b="1" dirty="0">
                <a:ln w="9525">
                  <a:solidFill>
                    <a:schemeClr val="bg1"/>
                  </a:solidFill>
                  <a:prstDash val="solid"/>
                </a:ln>
                <a:solidFill>
                  <a:schemeClr val="tx1"/>
                </a:solidFill>
                <a:effectLst>
                  <a:outerShdw blurRad="12700" dist="38100" dir="2700000" algn="tl" rotWithShape="0">
                    <a:schemeClr val="bg1">
                      <a:lumMod val="50000"/>
                    </a:schemeClr>
                  </a:outerShdw>
                </a:effectLst>
              </a:rPr>
              <a:t>is a big city and should have as many quality transportation options as </a:t>
            </a:r>
            <a:r>
              <a:rPr lang="en-US" sz="28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possible </a:t>
            </a:r>
            <a:r>
              <a:rPr lang="en-US" sz="28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rPr>
              <a:t>…</a:t>
            </a:r>
            <a:r>
              <a:rPr lang="en-US" sz="2800" dirty="0"/>
              <a:t/>
            </a:r>
            <a:br>
              <a:rPr lang="en-US" sz="2800" dirty="0"/>
            </a:br>
            <a:endParaRPr lang="en-US" sz="2800" dirty="0"/>
          </a:p>
        </p:txBody>
      </p:sp>
      <p:sp>
        <p:nvSpPr>
          <p:cNvPr id="3" name="Text Placeholder 2"/>
          <p:cNvSpPr>
            <a:spLocks noGrp="1"/>
          </p:cNvSpPr>
          <p:nvPr>
            <p:ph type="body" sz="quarter" idx="13"/>
          </p:nvPr>
        </p:nvSpPr>
        <p:spPr/>
        <p:style>
          <a:lnRef idx="2">
            <a:schemeClr val="accent3"/>
          </a:lnRef>
          <a:fillRef idx="1">
            <a:schemeClr val="lt1"/>
          </a:fillRef>
          <a:effectRef idx="0">
            <a:schemeClr val="accent3"/>
          </a:effectRef>
          <a:fontRef idx="minor">
            <a:schemeClr val="dk1"/>
          </a:fontRef>
        </p:style>
        <p:txBody>
          <a:bodyPr/>
          <a:lstStyle/>
          <a:p>
            <a:r>
              <a:rPr lang="en-US" i="1" dirty="0" smtClean="0">
                <a:ln w="0"/>
                <a:solidFill>
                  <a:schemeClr val="tx1"/>
                </a:solidFill>
                <a:effectLst>
                  <a:outerShdw blurRad="38100" dist="19050" dir="2700000" algn="tl" rotWithShape="0">
                    <a:schemeClr val="dk1">
                      <a:alpha val="40000"/>
                    </a:schemeClr>
                  </a:outerShdw>
                </a:effectLst>
              </a:rPr>
              <a:t>Philadelphia Mayor Michael Nutter, October 27, 2014</a:t>
            </a:r>
            <a:endParaRPr lang="en-US" i="1" dirty="0">
              <a:ln w="0"/>
              <a:solidFill>
                <a:schemeClr val="tx1"/>
              </a:solidFill>
              <a:effectLst>
                <a:outerShdw blurRad="38100" dist="19050" dir="2700000" algn="tl" rotWithShape="0">
                  <a:schemeClr val="dk1">
                    <a:alpha val="40000"/>
                  </a:schemeClr>
                </a:outerShdw>
              </a:effectLst>
            </a:endParaRPr>
          </a:p>
        </p:txBody>
      </p:sp>
      <p:sp>
        <p:nvSpPr>
          <p:cNvPr id="4" name="Text Placeholder 3"/>
          <p:cNvSpPr>
            <a:spLocks noGrp="1"/>
          </p:cNvSpPr>
          <p:nvPr>
            <p:ph type="body" idx="1"/>
          </p:nvPr>
        </p:nvSpPr>
        <p:spPr>
          <a:xfrm>
            <a:off x="1796079" y="4297911"/>
            <a:ext cx="8596668" cy="1570962"/>
          </a:xfrm>
        </p:spPr>
        <p:style>
          <a:lnRef idx="2">
            <a:schemeClr val="accent6"/>
          </a:lnRef>
          <a:fillRef idx="1">
            <a:schemeClr val="lt1"/>
          </a:fillRef>
          <a:effectRef idx="0">
            <a:schemeClr val="accent6"/>
          </a:effectRef>
          <a:fontRef idx="minor">
            <a:schemeClr val="dk1"/>
          </a:fontRef>
        </p:style>
        <p:txBody>
          <a:bodyPr/>
          <a:lstStyle/>
          <a:p>
            <a:r>
              <a:rPr lang="en-US" dirty="0" smtClean="0"/>
              <a:t>Ridesharing is on the forefront of current debate and introduces a new aspect of lifestyle for many American commuters.  Many large metropolitan areas in the US are currently participating in the use of mobile applications supporting community shared rides.</a:t>
            </a:r>
            <a:endParaRPr lang="en-US" dirty="0"/>
          </a:p>
        </p:txBody>
      </p:sp>
    </p:spTree>
    <p:extLst>
      <p:ext uri="{BB962C8B-B14F-4D97-AF65-F5344CB8AC3E}">
        <p14:creationId xmlns:p14="http://schemas.microsoft.com/office/powerpoint/2010/main" val="33276018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943" y="1961545"/>
            <a:ext cx="2499153" cy="380358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037" y="2083454"/>
            <a:ext cx="2291906" cy="355977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4383" y="2059072"/>
            <a:ext cx="2255333" cy="3584152"/>
          </a:xfrm>
          <a:prstGeom prst="rect">
            <a:avLst/>
          </a:prstGeom>
        </p:spPr>
      </p:pic>
      <p:sp>
        <p:nvSpPr>
          <p:cNvPr id="8" name="TextBox 7"/>
          <p:cNvSpPr txBox="1"/>
          <p:nvPr/>
        </p:nvSpPr>
        <p:spPr>
          <a:xfrm>
            <a:off x="2526030" y="1120140"/>
            <a:ext cx="7143750" cy="584775"/>
          </a:xfrm>
          <a:prstGeom prst="rect">
            <a:avLst/>
          </a:prstGeom>
          <a:noFill/>
        </p:spPr>
        <p:txBody>
          <a:bodyPr wrap="square" rtlCol="0">
            <a:spAutoFit/>
          </a:bodyPr>
          <a:lstStyle/>
          <a:p>
            <a:pPr algn="ctr"/>
            <a:r>
              <a:rPr lang="en-US" sz="3200" dirty="0" smtClean="0">
                <a:solidFill>
                  <a:srgbClr val="00B050"/>
                </a:solidFill>
              </a:rPr>
              <a:t>Screenshots in Progress</a:t>
            </a:r>
            <a:endParaRPr lang="en-US" dirty="0">
              <a:solidFill>
                <a:srgbClr val="00B050"/>
              </a:solidFill>
            </a:endParaRPr>
          </a:p>
        </p:txBody>
      </p:sp>
    </p:spTree>
    <p:extLst>
      <p:ext uri="{BB962C8B-B14F-4D97-AF65-F5344CB8AC3E}">
        <p14:creationId xmlns:p14="http://schemas.microsoft.com/office/powerpoint/2010/main" val="1608245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557" y="1051559"/>
            <a:ext cx="4522633" cy="4671539"/>
          </a:xfrm>
          <a:prstGeom prst="rect">
            <a:avLst/>
          </a:prstGeom>
          <a:ln w="228600" cap="sq" cmpd="thickThin">
            <a:solidFill>
              <a:srgbClr val="000000"/>
            </a:solidFill>
            <a:prstDash val="solid"/>
            <a:miter lim="800000"/>
          </a:ln>
          <a:effectLst>
            <a:innerShdw blurRad="76200">
              <a:srgbClr val="000000"/>
            </a:innerShdw>
          </a:effectLst>
        </p:spPr>
      </p:pic>
      <p:sp>
        <p:nvSpPr>
          <p:cNvPr id="5" name="TextBox 4"/>
          <p:cNvSpPr txBox="1"/>
          <p:nvPr/>
        </p:nvSpPr>
        <p:spPr>
          <a:xfrm>
            <a:off x="6926580" y="2617470"/>
            <a:ext cx="3931920" cy="646331"/>
          </a:xfrm>
          <a:prstGeom prst="rect">
            <a:avLst/>
          </a:prstGeom>
          <a:noFill/>
        </p:spPr>
        <p:txBody>
          <a:bodyPr wrap="square" rtlCol="0">
            <a:spAutoFit/>
          </a:bodyPr>
          <a:lstStyle/>
          <a:p>
            <a:r>
              <a:rPr lang="en-US" sz="3600" b="1" dirty="0"/>
              <a:t>	</a:t>
            </a:r>
            <a:r>
              <a:rPr lang="en-US" sz="3600" b="1" dirty="0" smtClean="0"/>
              <a:t>Flock Style</a:t>
            </a:r>
            <a:endParaRPr lang="en-US" sz="3600" b="1" dirty="0"/>
          </a:p>
        </p:txBody>
      </p:sp>
    </p:spTree>
    <p:extLst>
      <p:ext uri="{BB962C8B-B14F-4D97-AF65-F5344CB8AC3E}">
        <p14:creationId xmlns:p14="http://schemas.microsoft.com/office/powerpoint/2010/main" val="30619671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34540" y="1463040"/>
            <a:ext cx="7520940" cy="707886"/>
          </a:xfrm>
          <a:prstGeom prst="rect">
            <a:avLst/>
          </a:prstGeom>
          <a:noFill/>
        </p:spPr>
        <p:txBody>
          <a:bodyPr wrap="square" rtlCol="0">
            <a:spAutoFit/>
          </a:bodyPr>
          <a:lstStyle/>
          <a:p>
            <a:pPr algn="ctr"/>
            <a:r>
              <a:rPr lang="en-US" sz="4000" dirty="0" smtClean="0">
                <a:solidFill>
                  <a:schemeClr val="accent1">
                    <a:lumMod val="75000"/>
                  </a:schemeClr>
                </a:solidFill>
              </a:rPr>
              <a:t>Styles v. Themes</a:t>
            </a:r>
            <a:endParaRPr lang="en-US" sz="4000" dirty="0">
              <a:solidFill>
                <a:schemeClr val="accent1">
                  <a:lumMod val="75000"/>
                </a:schemeClr>
              </a:solidFill>
            </a:endParaRPr>
          </a:p>
        </p:txBody>
      </p:sp>
      <p:sp>
        <p:nvSpPr>
          <p:cNvPr id="4" name="Rectangle 3"/>
          <p:cNvSpPr/>
          <p:nvPr/>
        </p:nvSpPr>
        <p:spPr>
          <a:xfrm>
            <a:off x="3188970" y="2479923"/>
            <a:ext cx="5532120" cy="902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Style: A resource file used to style a view.</a:t>
            </a:r>
            <a:endParaRPr lang="en-US" dirty="0"/>
          </a:p>
        </p:txBody>
      </p:sp>
      <p:sp>
        <p:nvSpPr>
          <p:cNvPr id="5" name="Rectangle 4"/>
          <p:cNvSpPr/>
          <p:nvPr/>
        </p:nvSpPr>
        <p:spPr>
          <a:xfrm>
            <a:off x="3188970" y="3531870"/>
            <a:ext cx="5532120" cy="93726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Theme: A resource file used to style an activity.</a:t>
            </a:r>
            <a:endParaRPr lang="en-US" dirty="0"/>
          </a:p>
        </p:txBody>
      </p:sp>
    </p:spTree>
    <p:extLst>
      <p:ext uri="{BB962C8B-B14F-4D97-AF65-F5344CB8AC3E}">
        <p14:creationId xmlns:p14="http://schemas.microsoft.com/office/powerpoint/2010/main" val="347107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solidFill>
                  <a:schemeClr val="accent1">
                    <a:lumMod val="75000"/>
                  </a:schemeClr>
                </a:solidFill>
              </a:rPr>
              <a:t>Activity v. View</a:t>
            </a:r>
            <a:endParaRPr lang="en-US" sz="4000" dirty="0">
              <a:solidFill>
                <a:schemeClr val="accent1">
                  <a:lumMod val="75000"/>
                </a:schemeClr>
              </a:solidFill>
            </a:endParaRPr>
          </a:p>
        </p:txBody>
      </p:sp>
      <p:sp>
        <p:nvSpPr>
          <p:cNvPr id="4" name="Text Placeholder 3"/>
          <p:cNvSpPr>
            <a:spLocks noGrp="1"/>
          </p:cNvSpPr>
          <p:nvPr>
            <p:ph type="body" sz="half" idx="2"/>
          </p:nvPr>
        </p:nvSpPr>
        <p:spPr/>
        <p:txBody>
          <a:bodyPr/>
          <a:lstStyle/>
          <a:p>
            <a:r>
              <a:rPr lang="en-US" dirty="0" smtClean="0"/>
              <a:t>What’s the difference?</a:t>
            </a:r>
            <a:endParaRPr lang="en-US" dirty="0"/>
          </a:p>
        </p:txBody>
      </p:sp>
      <p:sp>
        <p:nvSpPr>
          <p:cNvPr id="5" name="Rounded Rectangle 4"/>
          <p:cNvSpPr/>
          <p:nvPr/>
        </p:nvSpPr>
        <p:spPr>
          <a:xfrm>
            <a:off x="1295401" y="1297356"/>
            <a:ext cx="9669780" cy="132011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rPr>
              <a:t>Activity: </a:t>
            </a:r>
          </a:p>
          <a:p>
            <a:r>
              <a:rPr lang="en-US" b="1" dirty="0" smtClean="0">
                <a:solidFill>
                  <a:schemeClr val="bg1"/>
                </a:solidFill>
              </a:rPr>
              <a:t>Something a user can do. </a:t>
            </a:r>
            <a:r>
              <a:rPr lang="en-US" b="1" dirty="0">
                <a:solidFill>
                  <a:schemeClr val="bg1"/>
                </a:solidFill>
              </a:rPr>
              <a:t> </a:t>
            </a:r>
            <a:r>
              <a:rPr lang="en-US" b="1" dirty="0" smtClean="0">
                <a:solidFill>
                  <a:schemeClr val="bg1"/>
                </a:solidFill>
              </a:rPr>
              <a:t>The Activity class creates a window in which to place the User</a:t>
            </a:r>
          </a:p>
          <a:p>
            <a:r>
              <a:rPr lang="en-US" b="1" dirty="0" smtClean="0">
                <a:solidFill>
                  <a:schemeClr val="bg1"/>
                </a:solidFill>
              </a:rPr>
              <a:t>Interface with setContentView(View).  Activities can be full screen, floating or embedded  (inside another activity) windows.</a:t>
            </a:r>
            <a:endParaRPr lang="en-US" b="1" dirty="0">
              <a:solidFill>
                <a:schemeClr val="bg1"/>
              </a:solidFill>
            </a:endParaRPr>
          </a:p>
        </p:txBody>
      </p:sp>
      <p:sp>
        <p:nvSpPr>
          <p:cNvPr id="8" name="Rounded Rectangle 7"/>
          <p:cNvSpPr/>
          <p:nvPr/>
        </p:nvSpPr>
        <p:spPr>
          <a:xfrm>
            <a:off x="1295402" y="2868929"/>
            <a:ext cx="9609666" cy="14527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View: </a:t>
            </a:r>
          </a:p>
          <a:p>
            <a:r>
              <a:rPr lang="en-US" b="1" dirty="0" smtClean="0"/>
              <a:t>The class that represents the building blocks of the user interface. It occupies a rectangular area on screen and does event handling and drawing.  It is also the base class for Widgets, used to create the interactive UI components, and ViewGroup, used for layouts which are the invisible containers that hold Views.</a:t>
            </a:r>
            <a:endParaRPr lang="en-US" b="1" dirty="0"/>
          </a:p>
        </p:txBody>
      </p:sp>
      <p:sp>
        <p:nvSpPr>
          <p:cNvPr id="9" name="Rectangle 3"/>
          <p:cNvSpPr>
            <a:spLocks noChangeArrowheads="1"/>
          </p:cNvSpPr>
          <p:nvPr/>
        </p:nvSpPr>
        <p:spPr bwMode="auto">
          <a:xfrm>
            <a:off x="0" y="-123110"/>
            <a:ext cx="9363461" cy="246221"/>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222222"/>
                </a:solidFill>
                <a:effectLst/>
                <a:latin typeface="Roboto"/>
              </a:rPr>
              <a:t>The</a:t>
            </a:r>
            <a:r>
              <a:rPr kumimoji="0" lang="en-US" altLang="en-US" sz="900" b="0" i="0" u="none" strike="noStrike" cap="none" normalizeH="0" baseline="0" dirty="0" err="1" smtClean="0">
                <a:ln>
                  <a:noFill/>
                </a:ln>
                <a:solidFill>
                  <a:srgbClr val="258AAF"/>
                </a:solidFill>
                <a:effectLst/>
                <a:latin typeface="Courier New" panose="02070309020205020404" pitchFamily="49" charset="0"/>
                <a:cs typeface="Courier New" panose="02070309020205020404" pitchFamily="49" charset="0"/>
                <a:hlinkClick r:id="rId2"/>
              </a:rPr>
              <a:t>ViewGroup</a:t>
            </a:r>
            <a:r>
              <a:rPr kumimoji="0" lang="en-US" altLang="en-US" sz="1000" b="0" i="0" u="none" strike="noStrike" cap="none" normalizeH="0" baseline="0" dirty="0" smtClean="0">
                <a:ln>
                  <a:noFill/>
                </a:ln>
                <a:solidFill>
                  <a:srgbClr val="222222"/>
                </a:solidFill>
                <a:effectLst/>
                <a:latin typeface="Roboto"/>
              </a:rPr>
              <a:t> subclass is the base class for </a:t>
            </a:r>
            <a:r>
              <a:rPr kumimoji="0" lang="en-US" altLang="en-US" sz="1000" b="0" i="1" u="none" strike="noStrike" cap="none" normalizeH="0" baseline="0" dirty="0" smtClean="0">
                <a:ln>
                  <a:noFill/>
                </a:ln>
                <a:solidFill>
                  <a:srgbClr val="222222"/>
                </a:solidFill>
                <a:effectLst/>
                <a:latin typeface="Roboto"/>
              </a:rPr>
              <a:t>layouts</a:t>
            </a:r>
            <a:r>
              <a:rPr kumimoji="0" lang="en-US" altLang="en-US" sz="1000" b="0" i="0" u="none" strike="noStrike" cap="none" normalizeH="0" baseline="0" dirty="0" smtClean="0">
                <a:ln>
                  <a:noFill/>
                </a:ln>
                <a:solidFill>
                  <a:srgbClr val="222222"/>
                </a:solidFill>
                <a:effectLst/>
                <a:latin typeface="Roboto"/>
              </a:rPr>
              <a:t>, which are invisible containers that hold other Views (or other </a:t>
            </a:r>
            <a:r>
              <a:rPr kumimoji="0" lang="en-US" altLang="en-US" sz="1000" b="0" i="0" u="none" strike="noStrike" cap="none" normalizeH="0" baseline="0" dirty="0" err="1" smtClean="0">
                <a:ln>
                  <a:noFill/>
                </a:ln>
                <a:solidFill>
                  <a:srgbClr val="222222"/>
                </a:solidFill>
                <a:effectLst/>
                <a:latin typeface="Roboto"/>
              </a:rPr>
              <a:t>ViewGroups</a:t>
            </a:r>
            <a:r>
              <a:rPr kumimoji="0" lang="en-US" altLang="en-US" sz="1000" b="0" i="0" u="none" strike="noStrike" cap="none" normalizeH="0" baseline="0" dirty="0" smtClean="0">
                <a:ln>
                  <a:noFill/>
                </a:ln>
                <a:solidFill>
                  <a:srgbClr val="222222"/>
                </a:solidFill>
                <a:effectLst/>
                <a:latin typeface="Roboto"/>
              </a:rPr>
              <a:t>) and define their layout properties.</a:t>
            </a:r>
            <a:r>
              <a:rPr kumimoji="0" lang="en-US" altLang="en-US" sz="9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55583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6160" y="765810"/>
            <a:ext cx="7680960" cy="707886"/>
          </a:xfrm>
          <a:prstGeom prst="rect">
            <a:avLst/>
          </a:prstGeom>
          <a:noFill/>
        </p:spPr>
        <p:txBody>
          <a:bodyPr wrap="square" rtlCol="0">
            <a:spAutoFit/>
          </a:bodyPr>
          <a:lstStyle/>
          <a:p>
            <a:r>
              <a:rPr lang="en-US" sz="4000" dirty="0" smtClean="0"/>
              <a:t>The Flock Theme Colors</a:t>
            </a:r>
            <a:endParaRPr lang="en-US" sz="4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790" y="1891664"/>
            <a:ext cx="7507506" cy="22704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0790" y="2041664"/>
            <a:ext cx="7507506" cy="22704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0790" y="2191664"/>
            <a:ext cx="7507506" cy="22704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0790" y="2341664"/>
            <a:ext cx="7507506" cy="22704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0790" y="2491664"/>
            <a:ext cx="7507506" cy="22704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0790" y="2641664"/>
            <a:ext cx="7507506" cy="22704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10790" y="2791664"/>
            <a:ext cx="7507506" cy="22704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60790" y="2941664"/>
            <a:ext cx="7507506" cy="22704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10"/>
          <p:cNvSpPr/>
          <p:nvPr/>
        </p:nvSpPr>
        <p:spPr>
          <a:xfrm>
            <a:off x="4072296" y="3157917"/>
            <a:ext cx="6096000" cy="2308324"/>
          </a:xfrm>
          <a:prstGeom prst="rect">
            <a:avLst/>
          </a:prstGeom>
        </p:spPr>
        <p:txBody>
          <a:bodyPr>
            <a:spAutoFit/>
          </a:bodyPr>
          <a:lstStyle/>
          <a:p>
            <a:r>
              <a:rPr lang="en-US" dirty="0" smtClean="0">
                <a:solidFill>
                  <a:srgbClr val="252525"/>
                </a:solidFill>
              </a:rPr>
              <a:t>Wikipedia: </a:t>
            </a:r>
          </a:p>
          <a:p>
            <a:r>
              <a:rPr lang="en-US" dirty="0" smtClean="0">
                <a:solidFill>
                  <a:srgbClr val="252525"/>
                </a:solidFill>
              </a:rPr>
              <a:t>“In </a:t>
            </a:r>
            <a:r>
              <a:rPr lang="en-US" dirty="0">
                <a:solidFill>
                  <a:srgbClr val="252525"/>
                </a:solidFill>
              </a:rPr>
              <a:t>surveys made in Europe and the United States, green is the color most commonly associated </a:t>
            </a:r>
            <a:r>
              <a:rPr lang="en-US" dirty="0" smtClean="0">
                <a:solidFill>
                  <a:srgbClr val="252525"/>
                </a:solidFill>
              </a:rPr>
              <a:t>with</a:t>
            </a:r>
            <a:r>
              <a:rPr lang="en-US" dirty="0">
                <a:solidFill>
                  <a:srgbClr val="252525"/>
                </a:solidFill>
              </a:rPr>
              <a:t> </a:t>
            </a:r>
            <a:r>
              <a:rPr lang="en-US" dirty="0">
                <a:solidFill>
                  <a:srgbClr val="0B0080"/>
                </a:solidFill>
                <a:hlinkClick r:id="rId10" tooltip="Nature"/>
              </a:rPr>
              <a:t>nature</a:t>
            </a:r>
            <a:r>
              <a:rPr lang="en-US" dirty="0">
                <a:solidFill>
                  <a:srgbClr val="252525"/>
                </a:solidFill>
              </a:rPr>
              <a:t>, </a:t>
            </a:r>
            <a:r>
              <a:rPr lang="en-US" dirty="0">
                <a:solidFill>
                  <a:srgbClr val="0B0080"/>
                </a:solidFill>
                <a:hlinkClick r:id="rId11" tooltip="Youth"/>
              </a:rPr>
              <a:t>youth</a:t>
            </a:r>
            <a:r>
              <a:rPr lang="en-US" dirty="0">
                <a:solidFill>
                  <a:srgbClr val="252525"/>
                </a:solidFill>
              </a:rPr>
              <a:t>, </a:t>
            </a:r>
            <a:r>
              <a:rPr lang="en-US" dirty="0">
                <a:solidFill>
                  <a:srgbClr val="0B0080"/>
                </a:solidFill>
                <a:hlinkClick r:id="rId12" tooltip="Spring (season)"/>
              </a:rPr>
              <a:t>spring</a:t>
            </a:r>
            <a:r>
              <a:rPr lang="en-US" dirty="0">
                <a:solidFill>
                  <a:srgbClr val="252525"/>
                </a:solidFill>
              </a:rPr>
              <a:t>, </a:t>
            </a:r>
            <a:r>
              <a:rPr lang="en-US" dirty="0">
                <a:solidFill>
                  <a:srgbClr val="0B0080"/>
                </a:solidFill>
                <a:hlinkClick r:id="rId13" tooltip="Hope"/>
              </a:rPr>
              <a:t>hope</a:t>
            </a:r>
            <a:r>
              <a:rPr lang="en-US" dirty="0">
                <a:solidFill>
                  <a:srgbClr val="252525"/>
                </a:solidFill>
              </a:rPr>
              <a:t> and </a:t>
            </a:r>
            <a:r>
              <a:rPr lang="en-US" dirty="0">
                <a:solidFill>
                  <a:srgbClr val="0B0080"/>
                </a:solidFill>
                <a:hlinkClick r:id="rId14" tooltip="Envy"/>
              </a:rPr>
              <a:t>envy</a:t>
            </a:r>
            <a:r>
              <a:rPr lang="en-US" dirty="0" smtClean="0">
                <a:solidFill>
                  <a:srgbClr val="252525"/>
                </a:solidFill>
              </a:rPr>
              <a:t>.</a:t>
            </a:r>
            <a:r>
              <a:rPr lang="en-US" dirty="0">
                <a:solidFill>
                  <a:srgbClr val="252525"/>
                </a:solidFill>
              </a:rPr>
              <a:t> In Europe and the U.S. green is sometimes associated with death, sickness, or the </a:t>
            </a:r>
            <a:r>
              <a:rPr lang="en-US" dirty="0">
                <a:solidFill>
                  <a:srgbClr val="0B0080"/>
                </a:solidFill>
                <a:hlinkClick r:id="rId15" tooltip="Devil"/>
              </a:rPr>
              <a:t>devil</a:t>
            </a:r>
            <a:r>
              <a:rPr lang="en-US" dirty="0">
                <a:solidFill>
                  <a:srgbClr val="252525"/>
                </a:solidFill>
              </a:rPr>
              <a:t>, but in China its associations are very positive, as the symbol of fertility</a:t>
            </a:r>
            <a:r>
              <a:rPr lang="en-US" dirty="0" smtClean="0">
                <a:solidFill>
                  <a:srgbClr val="252525"/>
                </a:solidFill>
              </a:rPr>
              <a:t>.</a:t>
            </a:r>
            <a:r>
              <a:rPr lang="en-US" dirty="0">
                <a:solidFill>
                  <a:srgbClr val="252525"/>
                </a:solidFill>
              </a:rPr>
              <a:t> Because of its association with youth, it is sometimes used to describe someone who is inexperienced</a:t>
            </a:r>
            <a:r>
              <a:rPr lang="en-US" dirty="0" smtClean="0">
                <a:solidFill>
                  <a:srgbClr val="252525"/>
                </a:solidFill>
              </a:rPr>
              <a:t>.”</a:t>
            </a:r>
            <a:endParaRPr lang="en-US" dirty="0"/>
          </a:p>
        </p:txBody>
      </p:sp>
    </p:spTree>
    <p:extLst>
      <p:ext uri="{BB962C8B-B14F-4D97-AF65-F5344CB8AC3E}">
        <p14:creationId xmlns:p14="http://schemas.microsoft.com/office/powerpoint/2010/main" val="33352320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295402" y="982132"/>
            <a:ext cx="9601196" cy="1303867"/>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mtClean="0"/>
              <a:t>Why use JSON?</a:t>
            </a:r>
            <a:endParaRPr lang="zh-CN" altLang="en-US" dirty="0"/>
          </a:p>
        </p:txBody>
      </p:sp>
      <p:sp>
        <p:nvSpPr>
          <p:cNvPr id="3" name="内容占位符 2"/>
          <p:cNvSpPr txBox="1">
            <a:spLocks/>
          </p:cNvSpPr>
          <p:nvPr/>
        </p:nvSpPr>
        <p:spPr>
          <a:xfrm>
            <a:off x="838200" y="1825625"/>
            <a:ext cx="10515600" cy="645726"/>
          </a:xfrm>
          <a:prstGeom prst="rect">
            <a:avLst/>
          </a:prstGeom>
        </p:spPr>
        <p:txBody>
          <a:bodyPr>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altLang="zh-CN" smtClean="0"/>
          </a:p>
          <a:p>
            <a:r>
              <a:rPr lang="en-US" altLang="zh-CN" smtClean="0"/>
              <a:t>Traditionally, We use Query String to post data to server. There have two actions GET and POST</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822" y="3288681"/>
            <a:ext cx="6420746" cy="247685"/>
          </a:xfrm>
          <a:prstGeom prst="rect">
            <a:avLst/>
          </a:prstGeom>
        </p:spPr>
      </p:pic>
      <p:sp>
        <p:nvSpPr>
          <p:cNvPr id="5" name="文本框 4"/>
          <p:cNvSpPr txBox="1"/>
          <p:nvPr/>
        </p:nvSpPr>
        <p:spPr>
          <a:xfrm>
            <a:off x="1295402" y="3665080"/>
            <a:ext cx="784654" cy="369332"/>
          </a:xfrm>
          <a:prstGeom prst="rect">
            <a:avLst/>
          </a:prstGeom>
          <a:noFill/>
        </p:spPr>
        <p:txBody>
          <a:bodyPr wrap="square" rtlCol="0">
            <a:spAutoFit/>
          </a:bodyPr>
          <a:lstStyle/>
          <a:p>
            <a:r>
              <a:rPr lang="en-US" altLang="zh-CN" dirty="0" smtClean="0"/>
              <a:t>POST</a:t>
            </a:r>
            <a:endParaRPr lang="zh-CN" altLang="en-US" dirty="0"/>
          </a:p>
        </p:txBody>
      </p:sp>
      <p:pic>
        <p:nvPicPr>
          <p:cNvPr id="6"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2" y="4034411"/>
            <a:ext cx="6467916" cy="1742933"/>
          </a:xfrm>
          <a:prstGeom prst="rect">
            <a:avLst/>
          </a:prstGeom>
        </p:spPr>
      </p:pic>
      <p:sp>
        <p:nvSpPr>
          <p:cNvPr id="7" name="文本框 7"/>
          <p:cNvSpPr txBox="1"/>
          <p:nvPr/>
        </p:nvSpPr>
        <p:spPr>
          <a:xfrm>
            <a:off x="1382222" y="2847750"/>
            <a:ext cx="784654" cy="369332"/>
          </a:xfrm>
          <a:prstGeom prst="rect">
            <a:avLst/>
          </a:prstGeom>
          <a:noFill/>
        </p:spPr>
        <p:txBody>
          <a:bodyPr wrap="square" rtlCol="0">
            <a:spAutoFit/>
          </a:bodyPr>
          <a:lstStyle/>
          <a:p>
            <a:r>
              <a:rPr lang="en-US" altLang="zh-CN" dirty="0" smtClean="0"/>
              <a:t>GET</a:t>
            </a:r>
            <a:endParaRPr lang="zh-CN" altLang="en-US" dirty="0"/>
          </a:p>
        </p:txBody>
      </p:sp>
    </p:spTree>
    <p:extLst>
      <p:ext uri="{BB962C8B-B14F-4D97-AF65-F5344CB8AC3E}">
        <p14:creationId xmlns:p14="http://schemas.microsoft.com/office/powerpoint/2010/main" val="15921813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910936" y="708025"/>
            <a:ext cx="10515600" cy="1325563"/>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smtClean="0"/>
              <a:t>How do you fetch data in Server Side?</a:t>
            </a:r>
            <a:endParaRPr lang="zh-CN" altLang="en-US" dirty="0"/>
          </a:p>
        </p:txBody>
      </p:sp>
      <p:pic>
        <p:nvPicPr>
          <p:cNvPr id="3" name="内容占位符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663" y="1841472"/>
            <a:ext cx="3743847" cy="943107"/>
          </a:xfrm>
          <a:prstGeom prst="rect">
            <a:avLst/>
          </a:prstGeom>
        </p:spPr>
      </p:pic>
      <p:sp>
        <p:nvSpPr>
          <p:cNvPr id="4" name="标题 1"/>
          <p:cNvSpPr txBox="1">
            <a:spLocks/>
          </p:cNvSpPr>
          <p:nvPr/>
        </p:nvSpPr>
        <p:spPr>
          <a:xfrm>
            <a:off x="910936" y="3535571"/>
            <a:ext cx="10515600" cy="11794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Problem</a:t>
            </a:r>
            <a:endParaRPr lang="zh-CN" altLang="en-US" dirty="0"/>
          </a:p>
        </p:txBody>
      </p:sp>
      <p:sp>
        <p:nvSpPr>
          <p:cNvPr id="5" name="内容占位符 2"/>
          <p:cNvSpPr txBox="1">
            <a:spLocks/>
          </p:cNvSpPr>
          <p:nvPr/>
        </p:nvSpPr>
        <p:spPr>
          <a:xfrm>
            <a:off x="910936" y="4610099"/>
            <a:ext cx="10515600" cy="1909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If we want to post 300 data, we should do this 300 times. We need to write many useless code to fetch those data both in Client side and Server Side.</a:t>
            </a:r>
            <a:endParaRPr lang="zh-CN" altLang="en-US" dirty="0"/>
          </a:p>
        </p:txBody>
      </p:sp>
    </p:spTree>
    <p:extLst>
      <p:ext uri="{BB962C8B-B14F-4D97-AF65-F5344CB8AC3E}">
        <p14:creationId xmlns:p14="http://schemas.microsoft.com/office/powerpoint/2010/main" val="2187238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163782" y="706582"/>
            <a:ext cx="10190018" cy="984106"/>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mtClean="0"/>
              <a:t>How’s JSON?</a:t>
            </a:r>
            <a:endParaRPr lang="zh-CN" altLang="en-US" dirty="0"/>
          </a:p>
        </p:txBody>
      </p:sp>
      <p:sp>
        <p:nvSpPr>
          <p:cNvPr id="3" name="内容占位符 2"/>
          <p:cNvSpPr txBox="1">
            <a:spLocks/>
          </p:cNvSpPr>
          <p:nvPr/>
        </p:nvSpPr>
        <p:spPr>
          <a:xfrm>
            <a:off x="974621" y="1647003"/>
            <a:ext cx="10190018" cy="779066"/>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altLang="zh-CN" smtClean="0"/>
              <a:t>We use JSON to serialize and deserialize data base on Spring Framework. </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548" y="2238127"/>
            <a:ext cx="2990966" cy="923138"/>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0782" y="2238127"/>
            <a:ext cx="4983018" cy="3582017"/>
          </a:xfrm>
          <a:prstGeom prst="rect">
            <a:avLst/>
          </a:prstGeom>
        </p:spPr>
      </p:pic>
      <p:sp>
        <p:nvSpPr>
          <p:cNvPr id="6" name="文本框 5"/>
          <p:cNvSpPr txBox="1"/>
          <p:nvPr/>
        </p:nvSpPr>
        <p:spPr>
          <a:xfrm>
            <a:off x="1163782" y="3446132"/>
            <a:ext cx="3360750" cy="646331"/>
          </a:xfrm>
          <a:prstGeom prst="rect">
            <a:avLst/>
          </a:prstGeom>
          <a:noFill/>
        </p:spPr>
        <p:txBody>
          <a:bodyPr wrap="square" rtlCol="0">
            <a:spAutoFit/>
          </a:bodyPr>
          <a:lstStyle/>
          <a:p>
            <a:r>
              <a:rPr lang="en-US" altLang="zh-CN" dirty="0" smtClean="0"/>
              <a:t>give the object which you want to send.</a:t>
            </a:r>
            <a:endParaRPr lang="zh-CN" altLang="en-US" dirty="0"/>
          </a:p>
        </p:txBody>
      </p:sp>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905" y="4256537"/>
            <a:ext cx="5073302" cy="120793"/>
          </a:xfrm>
          <a:prstGeom prst="rect">
            <a:avLst/>
          </a:prstGeom>
        </p:spPr>
      </p:pic>
      <p:sp>
        <p:nvSpPr>
          <p:cNvPr id="8" name="文本框 7"/>
          <p:cNvSpPr txBox="1"/>
          <p:nvPr/>
        </p:nvSpPr>
        <p:spPr>
          <a:xfrm>
            <a:off x="790905" y="4446790"/>
            <a:ext cx="4440121" cy="369332"/>
          </a:xfrm>
          <a:prstGeom prst="rect">
            <a:avLst/>
          </a:prstGeom>
          <a:noFill/>
        </p:spPr>
        <p:txBody>
          <a:bodyPr wrap="square" rtlCol="0">
            <a:spAutoFit/>
          </a:bodyPr>
          <a:lstStyle/>
          <a:p>
            <a:r>
              <a:rPr lang="en-US" altLang="zh-CN" dirty="0" smtClean="0"/>
              <a:t>Convert it to </a:t>
            </a:r>
            <a:r>
              <a:rPr lang="en-US" altLang="zh-CN" dirty="0" err="1" smtClean="0"/>
              <a:t>json</a:t>
            </a:r>
            <a:r>
              <a:rPr lang="en-US" altLang="zh-CN" dirty="0" smtClean="0"/>
              <a:t> code automatically.</a:t>
            </a:r>
            <a:endParaRPr lang="zh-CN" altLang="en-US" dirty="0"/>
          </a:p>
        </p:txBody>
      </p:sp>
      <p:pic>
        <p:nvPicPr>
          <p:cNvPr id="9" name="图片 8"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905" y="4835802"/>
            <a:ext cx="5839601" cy="276724"/>
          </a:xfrm>
          <a:prstGeom prst="rect">
            <a:avLst/>
          </a:prstGeom>
        </p:spPr>
      </p:pic>
    </p:spTree>
    <p:extLst>
      <p:ext uri="{BB962C8B-B14F-4D97-AF65-F5344CB8AC3E}">
        <p14:creationId xmlns:p14="http://schemas.microsoft.com/office/powerpoint/2010/main" val="15116362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222663" y="1092488"/>
            <a:ext cx="10515600" cy="1325563"/>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mtClean="0"/>
              <a:t>On Server Side</a:t>
            </a:r>
            <a:endParaRPr lang="zh-CN" altLang="en-US" dirty="0"/>
          </a:p>
        </p:txBody>
      </p:sp>
      <p:pic>
        <p:nvPicPr>
          <p:cNvPr id="3" name="内容占位符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663" y="2418051"/>
            <a:ext cx="4324954" cy="1162212"/>
          </a:xfrm>
          <a:prstGeom prst="rect">
            <a:avLst/>
          </a:prstGeom>
        </p:spPr>
      </p:pic>
      <p:pic>
        <p:nvPicPr>
          <p:cNvPr id="4"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994" y="2418051"/>
            <a:ext cx="1781424" cy="514422"/>
          </a:xfrm>
          <a:prstGeom prst="rect">
            <a:avLst/>
          </a:prstGeom>
        </p:spPr>
      </p:pic>
    </p:spTree>
    <p:extLst>
      <p:ext uri="{BB962C8B-B14F-4D97-AF65-F5344CB8AC3E}">
        <p14:creationId xmlns:p14="http://schemas.microsoft.com/office/powerpoint/2010/main" val="8551092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724890" y="633992"/>
            <a:ext cx="8465127" cy="1067087"/>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mtClean="0"/>
              <a:t>What we do this week?</a:t>
            </a:r>
            <a:endParaRPr lang="zh-CN" altLang="en-US" dirty="0"/>
          </a:p>
        </p:txBody>
      </p:sp>
      <p:sp>
        <p:nvSpPr>
          <p:cNvPr id="3" name="内容占位符 2"/>
          <p:cNvSpPr txBox="1">
            <a:spLocks/>
          </p:cNvSpPr>
          <p:nvPr/>
        </p:nvSpPr>
        <p:spPr>
          <a:xfrm>
            <a:off x="1724890" y="2053489"/>
            <a:ext cx="8465127" cy="897810"/>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altLang="zh-CN" smtClean="0"/>
              <a:t>Location filter</a:t>
            </a:r>
          </a:p>
          <a:p>
            <a:r>
              <a:rPr lang="en-US" altLang="zh-CN" smtClean="0"/>
              <a:t>Google plus login</a:t>
            </a:r>
            <a:endParaRPr lang="zh-CN" altLang="en-US" dirty="0"/>
          </a:p>
        </p:txBody>
      </p:sp>
      <p:sp>
        <p:nvSpPr>
          <p:cNvPr id="4" name="文本框 3"/>
          <p:cNvSpPr txBox="1"/>
          <p:nvPr/>
        </p:nvSpPr>
        <p:spPr>
          <a:xfrm>
            <a:off x="1457036" y="4216432"/>
            <a:ext cx="8045684" cy="1200329"/>
          </a:xfrm>
          <a:prstGeom prst="rect">
            <a:avLst/>
          </a:prstGeom>
          <a:noFill/>
        </p:spPr>
        <p:txBody>
          <a:bodyPr wrap="square" rtlCol="0">
            <a:spAutoFit/>
          </a:bodyPr>
          <a:lstStyle/>
          <a:p>
            <a:r>
              <a:rPr lang="en-US" altLang="zh-CN" dirty="0" smtClean="0"/>
              <a:t>$</a:t>
            </a:r>
            <a:r>
              <a:rPr lang="en-US" altLang="zh-CN" dirty="0" err="1" smtClean="0"/>
              <a:t>sql</a:t>
            </a:r>
            <a:r>
              <a:rPr lang="en-US" altLang="zh-CN" dirty="0" smtClean="0"/>
              <a:t> = "SELECT *, ( 3959 * </a:t>
            </a:r>
            <a:r>
              <a:rPr lang="en-US" altLang="zh-CN" dirty="0" err="1" smtClean="0"/>
              <a:t>acos</a:t>
            </a:r>
            <a:r>
              <a:rPr lang="en-US" altLang="zh-CN" dirty="0" smtClean="0"/>
              <a:t>( cos( radians(" .$wish-&gt;</a:t>
            </a:r>
            <a:r>
              <a:rPr lang="en-US" altLang="zh-CN" dirty="0" err="1" smtClean="0"/>
              <a:t>fromlat</a:t>
            </a:r>
            <a:r>
              <a:rPr lang="en-US" altLang="zh-CN" dirty="0" smtClean="0"/>
              <a:t> . ") ) * cos( radians( </a:t>
            </a:r>
            <a:r>
              <a:rPr lang="en-US" altLang="zh-CN" dirty="0" err="1" smtClean="0"/>
              <a:t>fromlat</a:t>
            </a:r>
            <a:r>
              <a:rPr lang="en-US" altLang="zh-CN" dirty="0" smtClean="0"/>
              <a:t> ) ) * cos( radians( </a:t>
            </a:r>
            <a:r>
              <a:rPr lang="en-US" altLang="zh-CN" dirty="0" err="1" smtClean="0"/>
              <a:t>fromlng</a:t>
            </a:r>
            <a:r>
              <a:rPr lang="en-US" altLang="zh-CN" dirty="0" smtClean="0"/>
              <a:t> ) - radians(" . $wish-&gt;</a:t>
            </a:r>
            <a:r>
              <a:rPr lang="en-US" altLang="zh-CN" dirty="0" err="1" smtClean="0"/>
              <a:t>fromlng</a:t>
            </a:r>
            <a:r>
              <a:rPr lang="en-US" altLang="zh-CN" dirty="0" smtClean="0"/>
              <a:t> .") ) + sin( radians(" .$wish-&gt;</a:t>
            </a:r>
            <a:r>
              <a:rPr lang="en-US" altLang="zh-CN" dirty="0" err="1" smtClean="0"/>
              <a:t>fromlat</a:t>
            </a:r>
            <a:r>
              <a:rPr lang="en-US" altLang="zh-CN" dirty="0" smtClean="0"/>
              <a:t> . ") ) * sin( radians( </a:t>
            </a:r>
            <a:r>
              <a:rPr lang="en-US" altLang="zh-CN" dirty="0" err="1" smtClean="0"/>
              <a:t>fromlat</a:t>
            </a:r>
            <a:r>
              <a:rPr lang="en-US" altLang="zh-CN" dirty="0" smtClean="0"/>
              <a:t> ) ) ) ) AS distance FROM " . _table("Wish") . " HAVING distance &lt; " . $distance;</a:t>
            </a:r>
            <a:endParaRPr lang="zh-CN" altLang="en-US" dirty="0"/>
          </a:p>
        </p:txBody>
      </p:sp>
      <p:sp>
        <p:nvSpPr>
          <p:cNvPr id="5" name="文本框 4"/>
          <p:cNvSpPr txBox="1"/>
          <p:nvPr/>
        </p:nvSpPr>
        <p:spPr>
          <a:xfrm>
            <a:off x="1457036" y="5567002"/>
            <a:ext cx="6664671" cy="369332"/>
          </a:xfrm>
          <a:prstGeom prst="rect">
            <a:avLst/>
          </a:prstGeom>
          <a:noFill/>
        </p:spPr>
        <p:txBody>
          <a:bodyPr wrap="square" rtlCol="0">
            <a:spAutoFit/>
          </a:bodyPr>
          <a:lstStyle/>
          <a:p>
            <a:r>
              <a:rPr lang="en-US" altLang="zh-CN" dirty="0" smtClean="0"/>
              <a:t>Reference: http://en.wikipedia.org/wiki/Haversine_formula</a:t>
            </a:r>
            <a:endParaRPr lang="zh-CN" altLang="en-US" dirty="0"/>
          </a:p>
        </p:txBody>
      </p:sp>
      <p:pic>
        <p:nvPicPr>
          <p:cNvPr id="6"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5087" y="1701079"/>
            <a:ext cx="4095117" cy="2515353"/>
          </a:xfrm>
          <a:prstGeom prst="rect">
            <a:avLst/>
          </a:prstGeom>
        </p:spPr>
      </p:pic>
    </p:spTree>
    <p:extLst>
      <p:ext uri="{BB962C8B-B14F-4D97-AF65-F5344CB8AC3E}">
        <p14:creationId xmlns:p14="http://schemas.microsoft.com/office/powerpoint/2010/main" val="39653508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Why call it Flock?</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320" y="2643227"/>
            <a:ext cx="5303520" cy="34578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p:cNvSpPr txBox="1"/>
          <p:nvPr/>
        </p:nvSpPr>
        <p:spPr>
          <a:xfrm>
            <a:off x="4125508" y="3077567"/>
            <a:ext cx="4710603" cy="923330"/>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smtClean="0"/>
              <a:t>Many cities like Washington DC and San Francisco have embraced the concept of</a:t>
            </a:r>
          </a:p>
          <a:p>
            <a:r>
              <a:rPr lang="en-US" b="1" dirty="0" smtClean="0"/>
              <a:t>shared rides, although each in their own way.</a:t>
            </a:r>
            <a:endParaRPr lang="en-US" b="1" dirty="0"/>
          </a:p>
        </p:txBody>
      </p:sp>
    </p:spTree>
    <p:extLst>
      <p:ext uri="{BB962C8B-B14F-4D97-AF65-F5344CB8AC3E}">
        <p14:creationId xmlns:p14="http://schemas.microsoft.com/office/powerpoint/2010/main" val="4061166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9413" y="1085232"/>
            <a:ext cx="2978064" cy="4764902"/>
          </a:xfrm>
          <a:prstGeom prst="rect">
            <a:avLst/>
          </a:prstGeom>
          <a:ln w="228600" cap="sq" cmpd="thickThin">
            <a:solidFill>
              <a:srgbClr val="000000"/>
            </a:solidFill>
            <a:prstDash val="solid"/>
            <a:miter lim="800000"/>
          </a:ln>
          <a:effectLst>
            <a:innerShdw blurRad="76200">
              <a:srgbClr val="000000"/>
            </a:innerShdw>
          </a:effectLst>
        </p:spPr>
      </p:pic>
      <p:pic>
        <p:nvPicPr>
          <p:cNvPr id="3"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659" y="1085232"/>
            <a:ext cx="2943070" cy="470891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15911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1181" y="673426"/>
            <a:ext cx="7032586" cy="5438533"/>
          </a:xfrm>
          <a:prstGeom prst="rect">
            <a:avLst/>
          </a:prstGeom>
        </p:spPr>
      </p:pic>
    </p:spTree>
    <p:extLst>
      <p:ext uri="{BB962C8B-B14F-4D97-AF65-F5344CB8AC3E}">
        <p14:creationId xmlns:p14="http://schemas.microsoft.com/office/powerpoint/2010/main" val="7363532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7386" y="846566"/>
            <a:ext cx="6659454" cy="5283167"/>
          </a:xfrm>
          <a:prstGeom prst="rect">
            <a:avLst/>
          </a:prstGeom>
        </p:spPr>
      </p:pic>
    </p:spTree>
    <p:extLst>
      <p:ext uri="{BB962C8B-B14F-4D97-AF65-F5344CB8AC3E}">
        <p14:creationId xmlns:p14="http://schemas.microsoft.com/office/powerpoint/2010/main" val="24673763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536" y="897217"/>
            <a:ext cx="6292764" cy="5013235"/>
          </a:xfrm>
          <a:prstGeom prst="rect">
            <a:avLst/>
          </a:prstGeom>
        </p:spPr>
      </p:pic>
    </p:spTree>
    <p:extLst>
      <p:ext uri="{BB962C8B-B14F-4D97-AF65-F5344CB8AC3E}">
        <p14:creationId xmlns:p14="http://schemas.microsoft.com/office/powerpoint/2010/main" val="42719512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2156" y="651302"/>
            <a:ext cx="7152564" cy="5507474"/>
          </a:xfrm>
          <a:prstGeom prst="rect">
            <a:avLst/>
          </a:prstGeom>
        </p:spPr>
      </p:pic>
    </p:spTree>
    <p:extLst>
      <p:ext uri="{BB962C8B-B14F-4D97-AF65-F5344CB8AC3E}">
        <p14:creationId xmlns:p14="http://schemas.microsoft.com/office/powerpoint/2010/main" val="25379213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9846" y="727310"/>
            <a:ext cx="5642366" cy="5158063"/>
          </a:xfrm>
          <a:prstGeom prst="rect">
            <a:avLst/>
          </a:prstGeom>
        </p:spPr>
      </p:pic>
    </p:spTree>
    <p:extLst>
      <p:ext uri="{BB962C8B-B14F-4D97-AF65-F5344CB8AC3E}">
        <p14:creationId xmlns:p14="http://schemas.microsoft.com/office/powerpoint/2010/main" val="37370056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8262" y="993946"/>
            <a:ext cx="9601196" cy="1303867"/>
          </a:xfrm>
        </p:spPr>
        <p:txBody>
          <a:bodyPr/>
          <a:lstStyle/>
          <a:p>
            <a:r>
              <a:rPr lang="en-US" dirty="0" smtClean="0"/>
              <a:t>San Francisco’s Sidecar paved the way.</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7464" y="3520759"/>
            <a:ext cx="3945017" cy="2628582"/>
          </a:xfrm>
        </p:spPr>
      </p:pic>
      <p:sp>
        <p:nvSpPr>
          <p:cNvPr id="3" name="Text Placeholder 2"/>
          <p:cNvSpPr>
            <a:spLocks noGrp="1"/>
          </p:cNvSpPr>
          <p:nvPr>
            <p:ph type="body" idx="4294967295"/>
          </p:nvPr>
        </p:nvSpPr>
        <p:spPr>
          <a:xfrm>
            <a:off x="1717464" y="2511399"/>
            <a:ext cx="3622715" cy="943027"/>
          </a:xfrm>
        </p:spPr>
        <p:txBody>
          <a:bodyPr>
            <a:normAutofit fontScale="85000" lnSpcReduction="10000"/>
          </a:bodyPr>
          <a:lstStyle/>
          <a:p>
            <a:r>
              <a:rPr lang="en-US" dirty="0" smtClean="0"/>
              <a:t>San Francisco’s youthful and communal culture appreciates all things retro and hipster.  </a:t>
            </a:r>
            <a:endParaRPr lang="en-US" dirty="0"/>
          </a:p>
        </p:txBody>
      </p:sp>
      <p:pic>
        <p:nvPicPr>
          <p:cNvPr id="8" name="Content Placeholder 7"/>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6848475" y="2982913"/>
            <a:ext cx="3000375" cy="2838450"/>
          </a:xfrm>
        </p:spPr>
      </p:pic>
      <p:sp>
        <p:nvSpPr>
          <p:cNvPr id="10" name="Oval Callout 9"/>
          <p:cNvSpPr/>
          <p:nvPr/>
        </p:nvSpPr>
        <p:spPr>
          <a:xfrm>
            <a:off x="8211634" y="1883435"/>
            <a:ext cx="1874520" cy="1255928"/>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What a great way to meet people who think just like I do!</a:t>
            </a:r>
            <a:endParaRPr lang="en-US" sz="1400" dirty="0"/>
          </a:p>
        </p:txBody>
      </p:sp>
    </p:spTree>
    <p:extLst>
      <p:ext uri="{BB962C8B-B14F-4D97-AF65-F5344CB8AC3E}">
        <p14:creationId xmlns:p14="http://schemas.microsoft.com/office/powerpoint/2010/main" val="9082693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297785"/>
            <a:ext cx="3854528" cy="1278466"/>
          </a:xfrm>
        </p:spPr>
        <p:txBody>
          <a:bodyPr>
            <a:normAutofit fontScale="90000"/>
          </a:bodyPr>
          <a:lstStyle/>
          <a:p>
            <a:r>
              <a:rPr lang="en-US" dirty="0" smtClean="0">
                <a:solidFill>
                  <a:schemeClr val="accent2">
                    <a:lumMod val="75000"/>
                  </a:schemeClr>
                </a:solidFill>
              </a:rPr>
              <a:t>DC’s serious- minded government workers just want an efficient and cost–effective way to get to work.  </a:t>
            </a:r>
            <a:endParaRPr lang="en-US" dirty="0">
              <a:solidFill>
                <a:schemeClr val="accent2">
                  <a:lumMod val="75000"/>
                </a:schemeClr>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72113" y="1973270"/>
            <a:ext cx="4934306" cy="3236905"/>
          </a:xfrm>
        </p:spPr>
      </p:pic>
      <p:sp>
        <p:nvSpPr>
          <p:cNvPr id="4" name="Text Placeholder 3"/>
          <p:cNvSpPr>
            <a:spLocks noGrp="1"/>
          </p:cNvSpPr>
          <p:nvPr>
            <p:ph type="body" sz="half" idx="2"/>
          </p:nvPr>
        </p:nvSpPr>
        <p:spPr/>
        <p:txBody>
          <a:bodyPr/>
          <a:lstStyle/>
          <a:p>
            <a:r>
              <a:rPr lang="en-US" dirty="0" smtClean="0"/>
              <a:t>The Slug Lines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7958" y="3429000"/>
            <a:ext cx="2571750" cy="1781175"/>
          </a:xfrm>
          <a:prstGeom prst="rect">
            <a:avLst/>
          </a:prstGeom>
        </p:spPr>
      </p:pic>
      <p:sp>
        <p:nvSpPr>
          <p:cNvPr id="7" name="Oval Callout 6"/>
          <p:cNvSpPr/>
          <p:nvPr/>
        </p:nvSpPr>
        <p:spPr>
          <a:xfrm>
            <a:off x="7760970" y="822960"/>
            <a:ext cx="2183130" cy="1337310"/>
          </a:xfrm>
          <a:prstGeom prst="wedgeEllipse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G6 summit…National Security… Congress…</a:t>
            </a:r>
            <a:endParaRPr lang="en-US" sz="1400" dirty="0"/>
          </a:p>
        </p:txBody>
      </p:sp>
    </p:spTree>
    <p:extLst>
      <p:ext uri="{BB962C8B-B14F-4D97-AF65-F5344CB8AC3E}">
        <p14:creationId xmlns:p14="http://schemas.microsoft.com/office/powerpoint/2010/main" val="42764607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2">
                    <a:lumMod val="75000"/>
                  </a:schemeClr>
                </a:solidFill>
              </a:rPr>
              <a:t>So what about Philadelphia? What sets us apart?  What makes us unique?</a:t>
            </a:r>
            <a:endParaRPr lang="en-US" dirty="0">
              <a:solidFill>
                <a:schemeClr val="accent2">
                  <a:lumMod val="75000"/>
                </a:schemeClr>
              </a:solidFill>
            </a:endParaRPr>
          </a:p>
        </p:txBody>
      </p:sp>
      <p:sp>
        <p:nvSpPr>
          <p:cNvPr id="3" name="TextBox 2"/>
          <p:cNvSpPr txBox="1"/>
          <p:nvPr/>
        </p:nvSpPr>
        <p:spPr>
          <a:xfrm>
            <a:off x="2388870" y="2608986"/>
            <a:ext cx="8046720"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Philadelphia is diverse.</a:t>
            </a:r>
          </a:p>
          <a:p>
            <a:pPr marL="285750" indent="-285750">
              <a:buFont typeface="Wingdings" panose="05000000000000000000" pitchFamily="2" charset="2"/>
              <a:buChar char="Ø"/>
            </a:pPr>
            <a:r>
              <a:rPr lang="en-US" dirty="0" smtClean="0"/>
              <a:t>Philadelphia has a lot of  high culture.</a:t>
            </a:r>
          </a:p>
          <a:p>
            <a:pPr marL="285750" indent="-285750">
              <a:buFont typeface="Wingdings" panose="05000000000000000000" pitchFamily="2" charset="2"/>
              <a:buChar char="Ø"/>
            </a:pPr>
            <a:r>
              <a:rPr lang="en-US" dirty="0" smtClean="0"/>
              <a:t>Philadelphia has a lot of low culture.</a:t>
            </a:r>
          </a:p>
          <a:p>
            <a:pPr marL="285750" indent="-285750">
              <a:buFont typeface="Wingdings" panose="05000000000000000000" pitchFamily="2" charset="2"/>
              <a:buChar char="Ø"/>
            </a:pPr>
            <a:r>
              <a:rPr lang="en-US" dirty="0" smtClean="0"/>
              <a:t>Philadelphia has a lot of maniacal sports fans.</a:t>
            </a:r>
          </a:p>
          <a:p>
            <a:pPr marL="285750" indent="-285750">
              <a:buFont typeface="Wingdings" panose="05000000000000000000" pitchFamily="2" charset="2"/>
              <a:buChar char="Ø"/>
            </a:pPr>
            <a:r>
              <a:rPr lang="en-US" dirty="0" smtClean="0"/>
              <a:t>Philadelphia is a hub for international business.</a:t>
            </a:r>
          </a:p>
          <a:p>
            <a:pPr marL="285750" indent="-285750">
              <a:buFont typeface="Wingdings" panose="05000000000000000000" pitchFamily="2" charset="2"/>
              <a:buChar char="Ø"/>
            </a:pPr>
            <a:r>
              <a:rPr lang="en-US" dirty="0" smtClean="0"/>
              <a:t>What is Philadelphia to you?</a:t>
            </a:r>
            <a:endParaRPr lang="en-US" dirty="0"/>
          </a:p>
        </p:txBody>
      </p:sp>
      <p:sp>
        <p:nvSpPr>
          <p:cNvPr id="4" name="TextBox 3"/>
          <p:cNvSpPr txBox="1"/>
          <p:nvPr/>
        </p:nvSpPr>
        <p:spPr>
          <a:xfrm>
            <a:off x="3023235" y="4732018"/>
            <a:ext cx="6777990" cy="954107"/>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2800" dirty="0" smtClean="0"/>
              <a:t>Philadelphians do not wait in slug-lines, nor do they fancy riding around in hip sidecars…</a:t>
            </a:r>
            <a:endParaRPr lang="en-US" sz="2800" dirty="0"/>
          </a:p>
        </p:txBody>
      </p:sp>
    </p:spTree>
    <p:extLst>
      <p:ext uri="{BB962C8B-B14F-4D97-AF65-F5344CB8AC3E}">
        <p14:creationId xmlns:p14="http://schemas.microsoft.com/office/powerpoint/2010/main" val="7203775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3113" y="920662"/>
            <a:ext cx="7553827" cy="50229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79544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098" y="858935"/>
            <a:ext cx="7406942" cy="49343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243093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444" y="960121"/>
            <a:ext cx="8838436" cy="49102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8411621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1605</TotalTime>
  <Words>871</Words>
  <Application>Microsoft Office PowerPoint</Application>
  <PresentationFormat>Widescreen</PresentationFormat>
  <Paragraphs>81</Paragraphs>
  <Slides>35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Cambria Math</vt:lpstr>
      <vt:lpstr>Courier New</vt:lpstr>
      <vt:lpstr>方正舒体</vt:lpstr>
      <vt:lpstr>Garamond</vt:lpstr>
      <vt:lpstr>Roboto</vt:lpstr>
      <vt:lpstr>Wingdings</vt:lpstr>
      <vt:lpstr>Organic</vt:lpstr>
      <vt:lpstr>Flock</vt:lpstr>
      <vt:lpstr>(Uber and the PPA should) sit down and figure out how to work in a 21st century environment here in the city of Philadelphia and really focus on customers and what customers need … Philly is a big city and should have as many quality transportation options as possible … </vt:lpstr>
      <vt:lpstr>Why call it Flock?</vt:lpstr>
      <vt:lpstr>San Francisco’s Sidecar paved the way.</vt:lpstr>
      <vt:lpstr>DC’s serious- minded government workers just want an efficient and cost–effective way to get to work.  </vt:lpstr>
      <vt:lpstr>So what about Philadelphia? What sets us apart?  What makes us unique?</vt:lpstr>
      <vt:lpstr>PowerPoint Presentation</vt:lpstr>
      <vt:lpstr>PowerPoint Presentation</vt:lpstr>
      <vt:lpstr>PowerPoint Presentation</vt:lpstr>
      <vt:lpstr>PowerPoint Presentation</vt:lpstr>
      <vt:lpstr>Philadelphia Flocks.</vt:lpstr>
      <vt:lpstr>PowerPoint Presentation</vt:lpstr>
      <vt:lpstr>Team D Development</vt:lpstr>
      <vt:lpstr>PowerPoint Presentation</vt:lpstr>
      <vt:lpstr>PowerPoint Presentation</vt:lpstr>
      <vt:lpstr>PowerPoint Presentation</vt:lpstr>
      <vt:lpstr>What is             ?</vt:lpstr>
      <vt:lpstr>PowerPoint Presentation</vt:lpstr>
      <vt:lpstr>PowerPoint Presentation</vt:lpstr>
      <vt:lpstr>PowerPoint Presentation</vt:lpstr>
      <vt:lpstr>PowerPoint Presentation</vt:lpstr>
      <vt:lpstr>PowerPoint Presentation</vt:lpstr>
      <vt:lpstr>Activity v.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Flock</dc:title>
  <dc:creator>Kate Portalatin</dc:creator>
  <cp:lastModifiedBy>Kate Portalatin</cp:lastModifiedBy>
  <cp:revision>43</cp:revision>
  <dcterms:created xsi:type="dcterms:W3CDTF">2014-11-19T16:20:48Z</dcterms:created>
  <dcterms:modified xsi:type="dcterms:W3CDTF">2014-11-20T19:06:13Z</dcterms:modified>
</cp:coreProperties>
</file>